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  <p:sldMasterId id="2147483692" r:id="rId5"/>
  </p:sldMasterIdLst>
  <p:notesMasterIdLst>
    <p:notesMasterId r:id="rId23"/>
  </p:notesMasterIdLst>
  <p:sldIdLst>
    <p:sldId id="271" r:id="rId6"/>
    <p:sldId id="306" r:id="rId7"/>
    <p:sldId id="356" r:id="rId8"/>
    <p:sldId id="357" r:id="rId9"/>
    <p:sldId id="355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260" r:id="rId22"/>
  </p:sldIdLst>
  <p:sldSz cx="12192000" cy="6858000"/>
  <p:notesSz cx="6858000" cy="9144000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E36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AFD0A-D038-4881-B4B1-E7D7F01E546E}" v="5" dt="2024-05-07T08:13:10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39CB-C432-48F2-A3E1-41AC56C92773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D2D5E-289D-4608-B83C-E51EB0F4B7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96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CAF09-17ED-3B41-9164-953A7C540A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4242816"/>
            <a:ext cx="12192000" cy="261518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" y="1627632"/>
            <a:ext cx="12192000" cy="261518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35756" y="0"/>
            <a:ext cx="989806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FD656D-DDA1-311E-FFEF-0A2C9787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1780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279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7D59-117B-0F62-BCE9-049C1610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678A7-91EB-7766-ED58-366A5CC2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87528-9689-A3D5-227E-4C5EE01E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A13C8-D565-19BE-05FE-6489C896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439804" y="0"/>
            <a:ext cx="275219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7" y="233388"/>
            <a:ext cx="2970213" cy="5539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687608" y="0"/>
            <a:ext cx="275219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935413" y="0"/>
            <a:ext cx="275219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5756" y="0"/>
            <a:ext cx="989806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243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6851-E673-2598-424E-A42588D55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7C6CC-5307-3DB1-B2E8-255AD4111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D8FC-7911-AB33-CA09-EBE782C8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EDAA-AC11-B5DB-C1CC-D0232341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7FF9-2AB8-8B84-55BF-25FB3414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60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913F-4CDF-0845-A66A-819AA5C5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F15F4-9156-071F-0CA0-EC5FF1DB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1590-C77C-2443-9191-9D76CCD3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8045-97D0-3C47-A88C-0154C082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2045D-3E4E-48C6-CE07-F6AA875C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73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0B4C-4E3A-FA0B-9CF6-1A67EDC0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72C2F-C71E-7B53-3E48-6A364C09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A2AC8-DE12-8847-0D2D-F73460FF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8341-8B7E-E4E6-33DC-BA85E6BD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4C07-55D0-27B2-73A1-1A7C152C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14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571-6EF9-B719-662A-86CBA518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B5E4-3896-64F4-1952-8FD6D86AF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E7FF-28B8-F02B-8CDC-919C731E2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78948-B79D-D825-707E-78C3F1C9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82033-3464-6BC5-27FF-4CA789BA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BA917-4D94-A9E0-1540-D85272FB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23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2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2638-504F-2BFF-EAFE-1EF6BB24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08BCF-F940-34C0-BE71-4B3FE462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DBAE-2E95-3FAB-12A6-0AF907A2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84040-57B2-CE86-1FF3-60635BC71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53715-B5D6-110C-AF4B-76E34C75E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BD7F6-FF72-834C-9D27-56E8DCBA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965A0-A617-EA20-1677-80B96BC7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20BDA-FA04-9FF9-EDF4-7DF30BBF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31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F963-7048-4965-073C-31BEE3D1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CAA64-1B6F-E4A7-DE5E-42A67D5C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F2178-E509-CC1E-DB19-40D42853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34D41-D60E-F977-8A37-DFF0F53C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667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1702E-114F-3024-C832-F3851DF8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5BA23-9B28-1FC7-066C-5C9A4CE2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03669-9A21-88F0-FDFC-A2DBE859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81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759D-6869-8831-847A-67976654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6AFD-4A7B-34DA-3FB2-A341B8AB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4E2EE-2776-3D1B-3CB4-E6B425FBB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427-B5BC-DECA-259D-C961BDA7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41DD6-4747-45E8-D985-ABFC9D3D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A994-5755-F499-DF22-7967F579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487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077C-86CB-56E8-5956-78B4F173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7A842-6757-AC44-514F-10358D1D5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B2AA6-9F18-4330-CE31-BEAC672BC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C97DA-B274-7FB2-C2F2-29AF6412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DC53A-75F0-2E87-05FF-63DDD6E22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E47F-32EC-610B-B892-521C8021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817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2DF-24FC-F927-D518-7DD9639C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1D2C8-7E05-270E-F42E-E6E353D78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02D4-7B1B-9A28-9476-635D50FC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EDFB-35BC-AAFB-A93B-30765759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E9CD0-7B8A-9652-7AEB-6A2E0E01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93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896BB-8F6C-17DB-6F55-0C808A25E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C970B-09D5-ACF6-FEDF-04F26EE68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34884-C12E-34B7-1855-4201B5E2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94EA3-3822-2F5D-EBB9-95BFE285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A7B1-62BB-1121-DAE4-115034A5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1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5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669A-2473-409F-B379-E49966F9E35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F609-F237-4AA8-AD40-5E4D7464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91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9B54A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B54A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B54A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B54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B54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1A207-80CA-D3BD-0025-BA79BDAF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18CC6-DC8B-E2FD-F2B2-0F251143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D0FAE-F4DA-650E-BA6B-CB59CC5B8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44F6BB-6140-471F-BFB3-9CE79587B0C4}" type="datetimeFigureOut">
              <a:rPr lang="el-GR" smtClean="0"/>
              <a:t>21/5/2024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9DB3-A5C4-EA60-403C-0370EF102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7F6C-D1BE-A5A3-E070-79F906480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F855A-B824-4130-930C-C7EDF190BF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064261C-418B-4A5F-8CAA-6E179B8E2D86}"/>
              </a:ext>
            </a:extLst>
          </p:cNvPr>
          <p:cNvSpPr txBox="1">
            <a:spLocks/>
          </p:cNvSpPr>
          <p:nvPr/>
        </p:nvSpPr>
        <p:spPr>
          <a:xfrm>
            <a:off x="1" y="1836688"/>
            <a:ext cx="12191999" cy="1793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6000" b="1" dirty="0">
                <a:solidFill>
                  <a:srgbClr val="39B54A"/>
                </a:solidFill>
              </a:rPr>
              <a:t>Σενάρια μετάβασης </a:t>
            </a:r>
          </a:p>
          <a:p>
            <a:pPr algn="ctr"/>
            <a:r>
              <a:rPr lang="el-GR" sz="6000" b="1" dirty="0">
                <a:solidFill>
                  <a:srgbClr val="39B54A"/>
                </a:solidFill>
              </a:rPr>
              <a:t>του τομέα ηλεκτροπαραγωγής</a:t>
            </a:r>
            <a:endParaRPr lang="en-US" sz="6000" b="1" dirty="0">
              <a:solidFill>
                <a:srgbClr val="39B54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6AA1B-4395-42BC-B418-49B1E359C5BB}"/>
              </a:ext>
            </a:extLst>
          </p:cNvPr>
          <p:cNvSpPr txBox="1"/>
          <p:nvPr/>
        </p:nvSpPr>
        <p:spPr>
          <a:xfrm>
            <a:off x="-2" y="4124546"/>
            <a:ext cx="121919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l-GR" sz="2000" spc="300" dirty="0"/>
              <a:t>Νίκος Μάντζαρης – </a:t>
            </a:r>
            <a:r>
              <a:rPr lang="en-US" sz="2000" spc="300" dirty="0"/>
              <a:t>The Green Tank</a:t>
            </a:r>
            <a:endParaRPr lang="el-GR" sz="2000" spc="300" dirty="0"/>
          </a:p>
          <a:p>
            <a:pPr algn="ctr">
              <a:lnSpc>
                <a:spcPct val="114000"/>
              </a:lnSpc>
            </a:pPr>
            <a:r>
              <a:rPr lang="el-GR" sz="2000" spc="300" dirty="0"/>
              <a:t>20 Μαΐου 2024</a:t>
            </a:r>
          </a:p>
          <a:p>
            <a:pPr algn="ctr">
              <a:lnSpc>
                <a:spcPct val="114000"/>
              </a:lnSpc>
            </a:pPr>
            <a:endParaRPr lang="el-GR" sz="2000" spc="300" dirty="0"/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l-GR" sz="2000" dirty="0">
                <a:latin typeface="+mj-lt"/>
              </a:rPr>
              <a:t>Ημερίδα: </a:t>
            </a:r>
            <a:r>
              <a:rPr lang="en-US" sz="2000" b="0" i="0" u="none" strike="noStrike" baseline="0" dirty="0">
                <a:latin typeface="+mj-lt"/>
              </a:rPr>
              <a:t>“</a:t>
            </a:r>
            <a:r>
              <a:rPr lang="el-GR" sz="2000" b="0" i="0" u="none" strike="noStrike" baseline="0" dirty="0">
                <a:latin typeface="+mj-lt"/>
              </a:rPr>
              <a:t>Οι ΑΠΕ και στο βάθος η πυρηνική ενέργεια - Στρατηγικές της «πράσινης» μετάβασης</a:t>
            </a:r>
            <a:r>
              <a:rPr lang="en-US" sz="2000" b="0" i="0" u="none" strike="noStrike" baseline="0" dirty="0">
                <a:latin typeface="+mj-lt"/>
              </a:rPr>
              <a:t>”</a:t>
            </a:r>
          </a:p>
          <a:p>
            <a:pPr algn="ctr">
              <a:lnSpc>
                <a:spcPct val="114000"/>
              </a:lnSpc>
            </a:pPr>
            <a:r>
              <a:rPr lang="en-US" sz="2000" spc="300" dirty="0" err="1">
                <a:latin typeface="+mj-lt"/>
              </a:rPr>
              <a:t>Clima</a:t>
            </a:r>
            <a:r>
              <a:rPr lang="en-US" sz="2000" spc="300" dirty="0">
                <a:latin typeface="+mj-lt"/>
              </a:rPr>
              <a:t> 21 - </a:t>
            </a:r>
            <a:r>
              <a:rPr lang="el-GR" sz="2000" spc="300" dirty="0">
                <a:latin typeface="+mj-lt"/>
              </a:rPr>
              <a:t>ΕΙΕ</a:t>
            </a:r>
          </a:p>
          <a:p>
            <a:pPr algn="ctr"/>
            <a:r>
              <a:rPr lang="el-GR" sz="2000" spc="300" dirty="0"/>
              <a:t> </a:t>
            </a:r>
            <a:endParaRPr lang="en-US" sz="2000" spc="3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8C1EE3-8A0B-392B-A91D-C8C6915C7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5103" y="545353"/>
            <a:ext cx="1534795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38" y="64482"/>
            <a:ext cx="10007125" cy="608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Σενάριο 1: Τήρηση του ΕΣΕΚ (Απρ. 24)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02566"/>
            <a:ext cx="12192000" cy="47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2.2 Μ</a:t>
            </a:r>
            <a:r>
              <a:rPr lang="en-US" sz="2400" dirty="0"/>
              <a:t>t CO2 </a:t>
            </a:r>
            <a:r>
              <a:rPr lang="el-GR" sz="2400" dirty="0"/>
              <a:t>από τον τομέα ηλεκτροπαραγωγής το 2030 &amp; ~39 </a:t>
            </a:r>
            <a:r>
              <a:rPr lang="en-US" sz="2400" dirty="0"/>
              <a:t>gCO2/</a:t>
            </a:r>
            <a:r>
              <a:rPr lang="en-US" sz="2400" dirty="0" err="1"/>
              <a:t>KWh</a:t>
            </a:r>
            <a:r>
              <a:rPr lang="en-US" sz="2400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4" name="Picture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06C2657-71B2-8624-FF85-DBBBCB947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" y="1011114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18" y="76649"/>
            <a:ext cx="10007125" cy="1171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Σενάριο 1Α: Τήρηση του ΕΣΕΚ (Απρ. 24) αλλά με</a:t>
            </a:r>
            <a:r>
              <a:rPr lang="el-GR" sz="4000" b="1" i="1" dirty="0"/>
              <a:t> υψηλό κόστος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66406"/>
            <a:ext cx="12192000" cy="373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Το ΕΣΕΚ «διατηρεί» στόλο 8 </a:t>
            </a:r>
            <a:r>
              <a:rPr lang="en-US" sz="2400" dirty="0"/>
              <a:t>GW </a:t>
            </a:r>
            <a:r>
              <a:rPr lang="el-GR" sz="2400" dirty="0"/>
              <a:t>μονάδων ορυκτού αερίου το 2030 για την παραγωγή 5.6 </a:t>
            </a:r>
            <a:r>
              <a:rPr lang="en-US" sz="2400" dirty="0"/>
              <a:t>TWh </a:t>
            </a:r>
            <a:r>
              <a:rPr lang="el-GR" sz="2400" dirty="0"/>
              <a:t>ηλεκτρικής ενέργειας (</a:t>
            </a:r>
            <a:r>
              <a:rPr lang="en-US" sz="2400" dirty="0"/>
              <a:t>CF: 8%)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Η οικονομική επιβίωση των μονάδων αερίου θα εξαρτάται από Μηχανισμούς Διασφάλισης Επάρκειας Ισχύος </a:t>
            </a:r>
            <a:r>
              <a:rPr lang="en-US" sz="2400" dirty="0"/>
              <a:t>(Capacity Markets)</a:t>
            </a:r>
            <a:endParaRPr lang="el-GR" sz="2400" dirty="0"/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Επιβάρυνση για τους καταναλωτές, υψηλό κόστος μετάβασης, πλήγμα για την ανταγωνιστικότητα της εθνικής οικονομίας</a:t>
            </a:r>
            <a:endParaRPr lang="en-US" sz="2400" dirty="0"/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</a:t>
            </a:r>
            <a:r>
              <a:rPr lang="el-GR" sz="2400" dirty="0"/>
              <a:t>ελέτη Επάρκειας Ισχύος του </a:t>
            </a:r>
            <a:r>
              <a:rPr lang="en-US" sz="2400" dirty="0" err="1"/>
              <a:t>entsoe</a:t>
            </a:r>
            <a:r>
              <a:rPr lang="en-US" sz="2400" dirty="0"/>
              <a:t> – </a:t>
            </a:r>
            <a:r>
              <a:rPr lang="el-GR" sz="2400" dirty="0"/>
              <a:t>προτεινόμενες αποσύρσεις μονάδων αερίου: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11E868-8958-1134-F744-24ABDD08D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06549"/>
              </p:ext>
            </p:extLst>
          </p:nvPr>
        </p:nvGraphicFramePr>
        <p:xfrm>
          <a:off x="2062479" y="5391594"/>
          <a:ext cx="677333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0208760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97141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6230728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10569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438164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2033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6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CCGT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-1260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-1260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-3580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-3210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OCGT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5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7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18" y="76649"/>
            <a:ext cx="10007125" cy="1171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Σενάριο 1Β: Τήρηση του ΕΣΕΚ (Απρ. 24) αλλά με</a:t>
            </a:r>
            <a:r>
              <a:rPr lang="el-GR" sz="4000" b="1" i="1" dirty="0"/>
              <a:t> μη συμμετοχικό τρόπο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107732" y="1314764"/>
            <a:ext cx="12192000" cy="89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«Πάγωμα» της δυναμικής της αυτοπαραγωγής είτε από μεμονωμένα νοικοκυριά &amp; επιχειρήσεις, είτε συλλογικά μέσω ενεργειακών κοινοτήτων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0E0DC1-1642-F9C2-BBD2-426AC0233421}"/>
              </a:ext>
            </a:extLst>
          </p:cNvPr>
          <p:cNvGrpSpPr/>
          <p:nvPr/>
        </p:nvGrpSpPr>
        <p:grpSpPr>
          <a:xfrm>
            <a:off x="0" y="2214562"/>
            <a:ext cx="12061935" cy="4643438"/>
            <a:chOff x="0" y="2214562"/>
            <a:chExt cx="12061935" cy="4643438"/>
          </a:xfrm>
        </p:grpSpPr>
        <p:pic>
          <p:nvPicPr>
            <p:cNvPr id="7" name="Picture 6" descr="A graph with green and orange lines&#10;&#10;Description automatically generated">
              <a:extLst>
                <a:ext uri="{FF2B5EF4-FFF2-40B4-BE49-F238E27FC236}">
                  <a16:creationId xmlns:a16="http://schemas.microsoft.com/office/drawing/2014/main" id="{7676F951-4A30-1A70-46E8-DEC2DDFF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14562"/>
              <a:ext cx="8572500" cy="46434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8FDEF5-FFB6-67A0-AE55-20C67803CE2E}"/>
                </a:ext>
              </a:extLst>
            </p:cNvPr>
            <p:cNvSpPr txBox="1"/>
            <p:nvPr/>
          </p:nvSpPr>
          <p:spPr>
            <a:xfrm>
              <a:off x="8572500" y="3545284"/>
              <a:ext cx="3489435" cy="174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4000"/>
                </a:lnSpc>
                <a:spcAft>
                  <a:spcPts val="1200"/>
                </a:spcAft>
                <a:buClr>
                  <a:srgbClr val="39B54A"/>
                </a:buClr>
                <a:buFont typeface="Wingdings" panose="05000000000000000000" pitchFamily="2" charset="2"/>
                <a:buChar char="ü"/>
              </a:pPr>
              <a:r>
                <a:rPr lang="el-GR" sz="2400" dirty="0"/>
                <a:t>Υπερ-διπλασιασμός ισχύος κάθε χρόνο 3 διαδοχικές χρονιές (2020-2023)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1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18" y="76649"/>
            <a:ext cx="10166422" cy="1171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Σενάριο 1Γ: Τήρηση του ΕΣΕΚ (Απρ. 24) με </a:t>
            </a:r>
            <a:r>
              <a:rPr lang="el-GR" sz="4000" b="1" i="1" dirty="0"/>
              <a:t>χαμηλότερο</a:t>
            </a:r>
            <a:r>
              <a:rPr lang="el-GR" sz="4000" dirty="0"/>
              <a:t> </a:t>
            </a:r>
            <a:r>
              <a:rPr lang="el-GR" sz="4000" b="1" i="1" dirty="0"/>
              <a:t>κόστος &amp; συμμετοχικό τρόπο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94726"/>
            <a:ext cx="12192000" cy="328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«Πάγωμα» νέων μονάδων αερίου 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Χρονοδιάγραμμα απόσυρσης μονάδων λιγνίτη </a:t>
            </a:r>
            <a:r>
              <a:rPr lang="el-GR" sz="2400" b="1" i="1" dirty="0"/>
              <a:t>και αερίου</a:t>
            </a:r>
            <a:endParaRPr lang="el-GR" sz="2400" dirty="0"/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Επιτάχυνση εγκατάστασης μονάδων αποθήκευσης ενέργειας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Στόχοι και στήριξη αυτοπαραγωγής &amp; ενεργειακών κοινοτήτων</a:t>
            </a:r>
          </a:p>
          <a:p>
            <a:pPr marL="914400" lvl="1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000" dirty="0"/>
              <a:t>ΕΣΕΚ Ισπανίας: 19 </a:t>
            </a:r>
            <a:r>
              <a:rPr lang="en-US" sz="2000" dirty="0"/>
              <a:t>GW </a:t>
            </a:r>
            <a:r>
              <a:rPr lang="el-GR" sz="2000" dirty="0"/>
              <a:t>αυτοπαραγωγής επί συνόλου 76 </a:t>
            </a:r>
            <a:r>
              <a:rPr lang="en-US" sz="2000" dirty="0"/>
              <a:t>GW </a:t>
            </a:r>
            <a:r>
              <a:rPr lang="el-GR" sz="2000" dirty="0"/>
              <a:t>ΦΒ το 2030 (25%)</a:t>
            </a:r>
          </a:p>
          <a:p>
            <a:pPr>
              <a:lnSpc>
                <a:spcPct val="114000"/>
              </a:lnSpc>
              <a:buClr>
                <a:srgbClr val="39B54A"/>
              </a:buClr>
            </a:pP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18" y="76649"/>
            <a:ext cx="10166422" cy="1171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Σενάριο 2: Μη τήρηση του ΕΣΕΚ (Απρ. 24)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1280" y="1852486"/>
            <a:ext cx="12192000" cy="335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Η Ελλάδα δεν πιάνει τους στόχους διείσδυσης των ΑΠΕ για το 2030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Το αέριο διατηρεί υψηλά μερίδια στην ηλεκτροπαραγωγή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Ανεπάρκεια δικτύων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Καθυστέρηση εγκατάστασης υποδομών αποθήκευσης ενέργειας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Περικοπές ΑΠΕ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38" y="64482"/>
            <a:ext cx="10007125" cy="608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Περικοπές ΑΠΕ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05500"/>
            <a:ext cx="12192000" cy="97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Περισσότερες από 400 </a:t>
            </a:r>
            <a:r>
              <a:rPr lang="en-US" sz="2400" dirty="0"/>
              <a:t>GWh </a:t>
            </a:r>
            <a:r>
              <a:rPr lang="el-GR" sz="2400" dirty="0"/>
              <a:t>ΑΠΕ περικόπηκαν από την αρχή του χρόνου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228 </a:t>
            </a:r>
            <a:r>
              <a:rPr lang="en-US" sz="2400" dirty="0"/>
              <a:t>GWh </a:t>
            </a:r>
            <a:r>
              <a:rPr lang="el-GR" sz="2400" dirty="0"/>
              <a:t>οι περικοπές του 2023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0079AFD-7EC6-EBE0-BCDF-6BB01F489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" y="812581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9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18" y="76649"/>
            <a:ext cx="10166422" cy="1171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Σύνοψη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901" y="1248599"/>
            <a:ext cx="12145099" cy="507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</a:pPr>
            <a:r>
              <a:rPr lang="el-GR" sz="2400" dirty="0"/>
              <a:t>Στον τομέα ηλεκτροπαραγωγής: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Η Ελλάδα παρουσιάζει σημαντική πρόοδο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Το νέο ΕΣΕΚ (Απρ. 24) κινείται σε </a:t>
            </a:r>
            <a:r>
              <a:rPr lang="el-GR" sz="2400" b="1" i="1" dirty="0"/>
              <a:t>σωστότερη</a:t>
            </a:r>
            <a:r>
              <a:rPr lang="el-GR" sz="2400" dirty="0"/>
              <a:t> κατεύθυνση από αυτό του Νοε’23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Αντιμετώπιση αντιφάσεων σε σχέση με τις μονάδες αερίου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Έμφαση στα δίκτυα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Επιτάχυνση εγκατάστασης υποδομών αποθήκευσης ενέργειας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Αντιμετώπιση περικοπών ΑΠΕ</a:t>
            </a:r>
          </a:p>
          <a:p>
            <a:pPr marL="457200" indent="-457200">
              <a:lnSpc>
                <a:spcPct val="114000"/>
              </a:lnSpc>
              <a:spcAft>
                <a:spcPts val="12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Στήριξη της αυτοπαραγωγής &amp; των ενεργειακών κοινοτήτων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9133258-A5CB-87A8-89E1-A56450BD7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0551" y="2247175"/>
            <a:ext cx="2950898" cy="23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34" y="101600"/>
            <a:ext cx="10190006" cy="880546"/>
          </a:xfrm>
        </p:spPr>
        <p:txBody>
          <a:bodyPr>
            <a:noAutofit/>
          </a:bodyPr>
          <a:lstStyle/>
          <a:p>
            <a:r>
              <a:rPr lang="el-GR" sz="4000" dirty="0"/>
              <a:t>Αιολικά + ΦΒ νο1 πηγή στην ΕΕ από το 2022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5483" y="5881258"/>
            <a:ext cx="12237483" cy="97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Αιολικά + ΦΒ ξεπέρασαν κάρβουνο, αέριο &amp; πυρηνική το 2019, 2021 &amp; 2022, αντιστ.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Το κάρβουνο σε ιστορικό χαμηλό το 2023 με πτωτικές τάσεις.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9D7142A-5BBF-184F-921D-1A3F60EF7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" y="764301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2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84" y="0"/>
            <a:ext cx="10190006" cy="880546"/>
          </a:xfrm>
        </p:spPr>
        <p:txBody>
          <a:bodyPr>
            <a:noAutofit/>
          </a:bodyPr>
          <a:lstStyle/>
          <a:p>
            <a:r>
              <a:rPr lang="el-GR" sz="4000" dirty="0"/>
              <a:t>Απολιγνιτοποίηση στην Ευρώπη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B39B4-C562-57D1-1DF4-C09F6853B01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" y="801515"/>
            <a:ext cx="8884920" cy="4197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A2FDF-D6DC-46A4-D704-3A12F5517E26}"/>
              </a:ext>
            </a:extLst>
          </p:cNvPr>
          <p:cNvSpPr txBox="1"/>
          <p:nvPr/>
        </p:nvSpPr>
        <p:spPr>
          <a:xfrm>
            <a:off x="-86832" y="5062284"/>
            <a:ext cx="12278832" cy="1895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4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Πλήρης απεξάρτηση: Βέλγιο, Σουηδία, Αυστρία, Πορτογαλία</a:t>
            </a:r>
          </a:p>
          <a:p>
            <a:pPr marL="457200" indent="-457200">
              <a:lnSpc>
                <a:spcPct val="114000"/>
              </a:lnSpc>
              <a:spcAft>
                <a:spcPts val="4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Επίσημες δεσμεύσεις </a:t>
            </a:r>
            <a:r>
              <a:rPr lang="el-GR" sz="2400" b="1" i="1" dirty="0"/>
              <a:t>πριν το 2030</a:t>
            </a:r>
            <a:r>
              <a:rPr lang="el-GR" sz="2400" dirty="0"/>
              <a:t>: 12 κράτη μέλη ΕΕ, ΗΒ και Β. Μακεδονία </a:t>
            </a:r>
          </a:p>
          <a:p>
            <a:pPr marL="457200" indent="-457200">
              <a:lnSpc>
                <a:spcPct val="114000"/>
              </a:lnSpc>
              <a:spcAft>
                <a:spcPts val="4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Επίσημες δεσμεύσεις </a:t>
            </a:r>
            <a:r>
              <a:rPr lang="el-GR" sz="2400" b="1" i="1" dirty="0"/>
              <a:t>μετά το 2030</a:t>
            </a:r>
            <a:r>
              <a:rPr lang="el-GR" sz="2400" dirty="0"/>
              <a:t>: 5 κράτη μέλη ΕΕ και το Μαυροβούνιο</a:t>
            </a:r>
          </a:p>
          <a:p>
            <a:pPr marL="457200" indent="-457200">
              <a:lnSpc>
                <a:spcPct val="114000"/>
              </a:lnSpc>
              <a:spcAft>
                <a:spcPts val="4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Καμία συζήτηση: Πολωνία (ΕΕ) και Σερβία, Βοσνία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60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84" y="0"/>
            <a:ext cx="10190006" cy="880546"/>
          </a:xfrm>
        </p:spPr>
        <p:txBody>
          <a:bodyPr>
            <a:noAutofit/>
          </a:bodyPr>
          <a:lstStyle/>
          <a:p>
            <a:r>
              <a:rPr lang="el-GR" sz="4000" dirty="0"/>
              <a:t>Απεξάρτηση από το αέριο στην Ευρώπη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6" name="Picture 5" descr="A graph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F886DE90-BE5D-5122-63EF-4C25C47E5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2" y="1020725"/>
            <a:ext cx="7909560" cy="5509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EFFF0-7275-D694-F0EA-65CCB7382888}"/>
              </a:ext>
            </a:extLst>
          </p:cNvPr>
          <p:cNvSpPr txBox="1"/>
          <p:nvPr/>
        </p:nvSpPr>
        <p:spPr>
          <a:xfrm>
            <a:off x="7357730" y="1679056"/>
            <a:ext cx="4834270" cy="434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846 σε λειτουργία</a:t>
            </a:r>
            <a:endParaRPr lang="en-US" sz="2400" dirty="0"/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71 υπό σχεδιασμό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7 προς απόσυρση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AT, DK, LT, LU: </a:t>
            </a:r>
            <a:r>
              <a:rPr lang="el-GR" sz="2400" dirty="0"/>
              <a:t>ως το 2035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PT, RO, SE:  </a:t>
            </a:r>
            <a:r>
              <a:rPr lang="el-GR" sz="2400" dirty="0"/>
              <a:t>ως το 2040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DE, NL, BE: “</a:t>
            </a:r>
            <a:r>
              <a:rPr lang="en-US" sz="2400" dirty="0" err="1"/>
              <a:t>pentalateral</a:t>
            </a:r>
            <a:r>
              <a:rPr lang="en-US" sz="2400" dirty="0"/>
              <a:t> agreement” </a:t>
            </a:r>
            <a:r>
              <a:rPr lang="el-GR" sz="2400" dirty="0"/>
              <a:t>για απανθρακοποίηση του μίγματος ηλεκτροπαραγωγής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4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4" y="0"/>
            <a:ext cx="10316335" cy="880546"/>
          </a:xfrm>
        </p:spPr>
        <p:txBody>
          <a:bodyPr>
            <a:noAutofit/>
          </a:bodyPr>
          <a:lstStyle/>
          <a:p>
            <a:r>
              <a:rPr lang="el-GR" sz="4000" dirty="0"/>
              <a:t>Ελλάδα: Οι ΑΠΕ νο1 πηγή εν μέσω κρίσης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32078"/>
            <a:ext cx="12192000" cy="97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Ο λιγνίτης σε ιστορικό χαμηλό το 2023 (4.5 </a:t>
            </a:r>
            <a:r>
              <a:rPr lang="en-US" sz="2400" dirty="0"/>
              <a:t>TWh)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Το αέριο το 2023 επέστρεψε στα επίπεδα του 2018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0C6D275-EE45-5473-8567-E3D79E534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4" y="929812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38" y="64482"/>
            <a:ext cx="10007125" cy="11480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Η καθαρή ενέργεια ξεπερνά τα ορυκτά καύσιμα για 1</a:t>
            </a:r>
            <a:r>
              <a:rPr lang="el-GR" baseline="30000" dirty="0"/>
              <a:t>η</a:t>
            </a:r>
            <a:r>
              <a:rPr lang="el-GR" dirty="0"/>
              <a:t> φορά το 2023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79215"/>
            <a:ext cx="12192000" cy="47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Αιολικά + ΦΒ εξακολουθούν να υπολείπονται των ορυκτών καυσίμων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0B2740F-DD00-F0F9-DDB3-49D74E4CD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" y="1319388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38" y="64482"/>
            <a:ext cx="10007125" cy="608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Υπο-τριπλασιασμός των εκπομπών ΑΘ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-71120" y="5958202"/>
            <a:ext cx="12192000" cy="89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Η ένταση άνθρακα (317 </a:t>
            </a:r>
            <a:r>
              <a:rPr lang="en-US" sz="2400" dirty="0"/>
              <a:t>gCO2/</a:t>
            </a:r>
            <a:r>
              <a:rPr lang="en-US" sz="2400" dirty="0" err="1"/>
              <a:t>KWh</a:t>
            </a:r>
            <a:r>
              <a:rPr lang="en-US" sz="2400" dirty="0"/>
              <a:t>) </a:t>
            </a:r>
            <a:r>
              <a:rPr lang="el-GR" sz="2400" dirty="0"/>
              <a:t>εξακολουθεί να είναι υψηλότερη από τον ΜΟ της ΕΕ (243 </a:t>
            </a:r>
            <a:r>
              <a:rPr lang="en-US" sz="2400" dirty="0"/>
              <a:t>gCO2/</a:t>
            </a:r>
            <a:r>
              <a:rPr lang="en-US" sz="2400" dirty="0" err="1"/>
              <a:t>KWh</a:t>
            </a:r>
            <a:r>
              <a:rPr lang="el-GR" sz="2400" dirty="0"/>
              <a:t>)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11" name="Picture 10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530B62C5-E8F1-B5AC-C41F-569FBC92D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" y="870463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3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38" y="64482"/>
            <a:ext cx="10007125" cy="608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Επιτάχυνση της ανάπτυξης των ΑΠΕ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81258"/>
            <a:ext cx="12192000" cy="97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Αιολικά: 22.5% της καθαρής ηλεκτροπαραγωγής το 2023 (7</a:t>
            </a:r>
            <a:r>
              <a:rPr lang="el-GR" sz="2400" baseline="30000" dirty="0"/>
              <a:t>η</a:t>
            </a:r>
            <a:r>
              <a:rPr lang="el-GR" sz="2400" dirty="0"/>
              <a:t> θέση παγκοσμίως)</a:t>
            </a: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 ΦΒ: 18.2% της καθαρής ηλεκτροπαραγωγής το 2023 (2</a:t>
            </a:r>
            <a:r>
              <a:rPr lang="el-GR" sz="2400" baseline="30000" dirty="0"/>
              <a:t>η</a:t>
            </a:r>
            <a:r>
              <a:rPr lang="el-GR" sz="2400" dirty="0"/>
              <a:t> θέση παγκοσμίως)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4" name="Picture 3" descr="A graph with colorful squares and green line&#10;&#10;Description automatically generated">
            <a:extLst>
              <a:ext uri="{FF2B5EF4-FFF2-40B4-BE49-F238E27FC236}">
                <a16:creationId xmlns:a16="http://schemas.microsoft.com/office/drawing/2014/main" id="{85F92D16-D657-207E-4F05-AD1D328E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" y="764301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38" y="64482"/>
            <a:ext cx="10007125" cy="6081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Σενάριο 1: Τήρηση του ΕΣΕΚ (Απρ. 24)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16776"/>
            <a:ext cx="12192000" cy="97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90% ΑΠΕ στην ηλεκτροπαραγωγή (87% στη ζήτηση) &amp; 27.3</a:t>
            </a:r>
            <a:r>
              <a:rPr lang="en-US" sz="2400" dirty="0"/>
              <a:t> GW A</a:t>
            </a:r>
            <a:r>
              <a:rPr lang="el-GR" sz="2400" dirty="0"/>
              <a:t>ΠΕ το 2030 </a:t>
            </a:r>
          </a:p>
          <a:p>
            <a:pPr marL="457200" indent="-457200">
              <a:lnSpc>
                <a:spcPct val="114000"/>
              </a:lnSpc>
              <a:buClr>
                <a:srgbClr val="39B54A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5.6 </a:t>
            </a:r>
            <a:r>
              <a:rPr lang="el-GR" sz="2400" dirty="0"/>
              <a:t>Τ</a:t>
            </a:r>
            <a:r>
              <a:rPr lang="en-US" sz="2400" dirty="0" err="1"/>
              <a:t>Wh</a:t>
            </a:r>
            <a:r>
              <a:rPr lang="en-US" sz="2400" dirty="0"/>
              <a:t> </a:t>
            </a:r>
            <a:r>
              <a:rPr lang="el-GR" sz="2400" dirty="0"/>
              <a:t>αέριο</a:t>
            </a:r>
            <a:endParaRPr lang="en-US" sz="2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233F1-9110-0E22-AECE-DDE0316E0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2089" y="316041"/>
            <a:ext cx="1119262" cy="896521"/>
          </a:xfrm>
          <a:prstGeom prst="rect">
            <a:avLst/>
          </a:prstGeom>
        </p:spPr>
      </p:pic>
      <p:pic>
        <p:nvPicPr>
          <p:cNvPr id="5" name="Picture 4" descr="A graph with a green line&#10;&#10;Description automatically generated">
            <a:extLst>
              <a:ext uri="{FF2B5EF4-FFF2-40B4-BE49-F238E27FC236}">
                <a16:creationId xmlns:a16="http://schemas.microsoft.com/office/drawing/2014/main" id="{887BB601-9402-B22B-5B15-87318B6ED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8" y="764301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006838"/>
      </a:dk2>
      <a:lt2>
        <a:srgbClr val="CEDBE6"/>
      </a:lt2>
      <a:accent1>
        <a:srgbClr val="39B54A"/>
      </a:accent1>
      <a:accent2>
        <a:srgbClr val="8DC63F"/>
      </a:accent2>
      <a:accent3>
        <a:srgbClr val="006838"/>
      </a:accent3>
      <a:accent4>
        <a:srgbClr val="7A8C8E"/>
      </a:accent4>
      <a:accent5>
        <a:srgbClr val="84ACB6"/>
      </a:accent5>
      <a:accent6>
        <a:srgbClr val="008787"/>
      </a:accent6>
      <a:hlink>
        <a:srgbClr val="36DA84"/>
      </a:hlink>
      <a:folHlink>
        <a:srgbClr val="74DAA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f6082540-2530-4369-81d1-ef054e456d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D2BC8B6A0590DA45B1D55181E9E9D8CD" ma:contentTypeVersion="1" ma:contentTypeDescription="Δημιουργία νέου εγγράφου" ma:contentTypeScope="" ma:versionID="987eb6ea014d62da44848f0a3bdde7c0">
  <xsd:schema xmlns:xsd="http://www.w3.org/2001/XMLSchema" xmlns:xs="http://www.w3.org/2001/XMLSchema" xmlns:p="http://schemas.microsoft.com/office/2006/metadata/properties" xmlns:ns2="f6082540-2530-4369-81d1-ef054e456d3c" targetNamespace="http://schemas.microsoft.com/office/2006/metadata/properties" ma:root="true" ma:fieldsID="962866c63b833e760b0dd0af6fd6ff14" ns2:_="">
    <xsd:import namespace="f6082540-2530-4369-81d1-ef054e456d3c"/>
    <xsd:element name="properties">
      <xsd:complexType>
        <xsd:sequence>
          <xsd:element name="documentManagement">
            <xsd:complexType>
              <xsd:all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82540-2530-4369-81d1-ef054e456d3c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8932A-CB15-49A9-9AE0-DC96B66C234C}">
  <ds:schemaRefs>
    <ds:schemaRef ds:uri="http://schemas.microsoft.com/office/2006/metadata/properties"/>
    <ds:schemaRef ds:uri="http://schemas.microsoft.com/office/infopath/2007/PartnerControls"/>
    <ds:schemaRef ds:uri="f6082540-2530-4369-81d1-ef054e456d3c"/>
  </ds:schemaRefs>
</ds:datastoreItem>
</file>

<file path=customXml/itemProps2.xml><?xml version="1.0" encoding="utf-8"?>
<ds:datastoreItem xmlns:ds="http://schemas.openxmlformats.org/officeDocument/2006/customXml" ds:itemID="{55D0FEC1-F91A-402E-BDD6-A803B41BC0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97ED7-157C-41DF-BA00-1D87C01C7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082540-2530-4369-81d1-ef054e456d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671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Trebuchet MS</vt:lpstr>
      <vt:lpstr>Aptos Display</vt:lpstr>
      <vt:lpstr>Arial</vt:lpstr>
      <vt:lpstr>Calibri</vt:lpstr>
      <vt:lpstr>Aptos</vt:lpstr>
      <vt:lpstr>Wingdings</vt:lpstr>
      <vt:lpstr>Office Theme</vt:lpstr>
      <vt:lpstr>Custom Design</vt:lpstr>
      <vt:lpstr>PowerPoint Presentation</vt:lpstr>
      <vt:lpstr>Αιολικά + ΦΒ νο1 πηγή στην ΕΕ από το 2022</vt:lpstr>
      <vt:lpstr>Απολιγνιτοποίηση στην Ευρώπη</vt:lpstr>
      <vt:lpstr>Απεξάρτηση από το αέριο στην Ευρώπη</vt:lpstr>
      <vt:lpstr>Ελλάδα: Οι ΑΠΕ νο1 πηγή εν μέσω κρίσης </vt:lpstr>
      <vt:lpstr>Η καθαρή ενέργεια ξεπερνά τα ορυκτά καύσιμα για 1η φορά το 2023</vt:lpstr>
      <vt:lpstr>Υπο-τριπλασιασμός των εκπομπών ΑΘ</vt:lpstr>
      <vt:lpstr>Επιτάχυνση της ανάπτυξης των ΑΠΕ</vt:lpstr>
      <vt:lpstr>Σενάριο 1: Τήρηση του ΕΣΕΚ (Απρ. 24)</vt:lpstr>
      <vt:lpstr>Σενάριο 1: Τήρηση του ΕΣΕΚ (Απρ. 24)</vt:lpstr>
      <vt:lpstr>Σενάριο 1Α: Τήρηση του ΕΣΕΚ (Απρ. 24) αλλά με υψηλό κόστος</vt:lpstr>
      <vt:lpstr>Σενάριο 1Β: Τήρηση του ΕΣΕΚ (Απρ. 24) αλλά με μη συμμετοχικό τρόπο</vt:lpstr>
      <vt:lpstr>Σενάριο 1Γ: Τήρηση του ΕΣΕΚ (Απρ. 24) με χαμηλότερο κόστος &amp; συμμετοχικό τρόπο</vt:lpstr>
      <vt:lpstr>Σενάριο 2: Μη τήρηση του ΕΣΕΚ (Απρ. 24)</vt:lpstr>
      <vt:lpstr>Περικοπές ΑΠΕ</vt:lpstr>
      <vt:lpstr>Σύνοψη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Λήδα Μπουζάλη</cp:lastModifiedBy>
  <cp:revision>38</cp:revision>
  <dcterms:created xsi:type="dcterms:W3CDTF">2018-11-30T11:10:17Z</dcterms:created>
  <dcterms:modified xsi:type="dcterms:W3CDTF">2024-05-21T09:36:49Z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0x010100D2BC8B6A0590DA45B1D55181E9E9D8CD</vt:lpwstr>
  </property>
</Properties>
</file>