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PT Sans Narrow" panose="020B0604020202020204" charset="0"/>
      <p:regular r:id="rId35"/>
      <p:bold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91" d="100"/>
          <a:sy n="91" d="100"/>
        </p:scale>
        <p:origin x="56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6a6981e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6a6981e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Σας ευχαριστώ πολύ για την πρόσκληση.</a:t>
            </a:r>
            <a:endParaRPr/>
          </a:p>
          <a:p>
            <a:pPr marL="457200" lvl="0" indent="-298450" algn="l" rtl="0">
              <a:spcBef>
                <a:spcPts val="0"/>
              </a:spcBef>
              <a:spcAft>
                <a:spcPts val="0"/>
              </a:spcAft>
              <a:buSzPts val="1100"/>
              <a:buChar char="-"/>
            </a:pPr>
            <a:r>
              <a:rPr lang="en"/>
              <a:t>Στην σημερινή μου παρουσίαση θα επιχειρήσω να αναλύσω συνοπτικά τους λόγους που το ορυκτό αέριο αποτελεί τροχοπέδη για την ενεργειακή μετάβαση, τι βήματα ή όχι έχουν γίνει μέχρι τώρα για την απεξάρτηση από αυτό ενώ θα αναφερθώ σε κάποιες προκλήσεις καταλήγοντας σε κάποια βασικά συμπεράσματα</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dd69ee54f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ddd69ee54f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Ωστόσο, μεγάλη δυναμικότητα υγροποιημένου φυσικού αερίου αναμένεται να τεθεί σε λειτουργία έως το 2028 εν μέσω υποτονικής ζήτησης</a:t>
            </a:r>
            <a:endParaRPr/>
          </a:p>
          <a:p>
            <a:pPr marL="457200" lvl="0" indent="-298450" algn="l" rtl="0">
              <a:lnSpc>
                <a:spcPct val="100000"/>
              </a:lnSpc>
              <a:spcBef>
                <a:spcPts val="0"/>
              </a:spcBef>
              <a:spcAft>
                <a:spcPts val="0"/>
              </a:spcAft>
              <a:buSzPts val="1100"/>
              <a:buChar char="-"/>
            </a:pPr>
            <a:r>
              <a:rPr lang="en"/>
              <a:t>Στην Ευρώπη, με βάση πρόσφατη μελέτη του Ινστιτούτου Οικονομικών της Ενέργειας και Χρηματοοικονομικής Ανάλυσης, οι εισαγωγές υγροποιημένου φυσικού αερίου προβλέπεται να κορυφωθούν το 2025. </a:t>
            </a:r>
            <a:endParaRPr/>
          </a:p>
          <a:p>
            <a:pPr marL="457200" lvl="0" indent="-298450" algn="l" rtl="0">
              <a:lnSpc>
                <a:spcPct val="100000"/>
              </a:lnSpc>
              <a:spcBef>
                <a:spcPts val="0"/>
              </a:spcBef>
              <a:spcAft>
                <a:spcPts val="0"/>
              </a:spcAft>
              <a:buSzPts val="1100"/>
              <a:buChar char="-"/>
            </a:pPr>
            <a:r>
              <a:rPr lang="en"/>
              <a:t>Οι ευρωπαϊκές τιμές φυσικού αερίου έχουν σταθεροποιηθεί εν μέσω μειωμένης ζήτησης και υψηλών επιπέδων αποθήκευσης.</a:t>
            </a:r>
            <a:endParaRPr/>
          </a:p>
          <a:p>
            <a:pPr marL="457200" lvl="0" indent="-298450" algn="l" rtl="0">
              <a:lnSpc>
                <a:spcPct val="100000"/>
              </a:lnSpc>
              <a:spcBef>
                <a:spcPts val="0"/>
              </a:spcBef>
              <a:spcAft>
                <a:spcPts val="0"/>
              </a:spcAft>
              <a:buSzPts val="1100"/>
              <a:buChar char="-"/>
            </a:pPr>
            <a:r>
              <a:rPr lang="en"/>
              <a:t>Οι τιμές του αερίου στην Ευρώπη έχουν υποχωρήσει από τα υψηλά επίπεδα του 2022 λόγω του ήπιου χειμώνα, της αδύναμης ζήτησης, της αυξημένης υδροηλεκτρικής και πυρηνικής παραγωγής και των ισχυρών επιδόσεων των ΑΠΕ.</a:t>
            </a:r>
            <a:endParaRPr/>
          </a:p>
          <a:p>
            <a:pPr marL="457200" lvl="0" indent="-298450" algn="l" rtl="0">
              <a:lnSpc>
                <a:spcPct val="100000"/>
              </a:lnSpc>
              <a:spcBef>
                <a:spcPts val="0"/>
              </a:spcBef>
              <a:spcAft>
                <a:spcPts val="0"/>
              </a:spcAft>
              <a:buSzPts val="1100"/>
              <a:buChar char="-"/>
            </a:pPr>
            <a:r>
              <a:rPr lang="en"/>
              <a:t>Τα κράτη μέλη της ΕΕ συμφώνησαν να συνεχίσουν να μειώνουν τη ζήτηση φυσικού αερίου για να ενισχύσουν την ασφάλεια του ενεργειακού εφοδιασμού και να περιορίσουν τη μεταβλητότητα των τιμών.</a:t>
            </a:r>
            <a:endParaRPr/>
          </a:p>
          <a:p>
            <a:pPr marL="457200" lvl="0" indent="-298450" algn="l" rtl="0">
              <a:lnSpc>
                <a:spcPct val="100000"/>
              </a:lnSpc>
              <a:spcBef>
                <a:spcPts val="0"/>
              </a:spcBef>
              <a:spcAft>
                <a:spcPts val="0"/>
              </a:spcAft>
              <a:buSzPts val="1100"/>
              <a:buChar char="-"/>
            </a:pPr>
            <a:r>
              <a:rPr lang="en"/>
              <a:t>Η συνεχιζόμενη δημιουργία νέων υποδομών LNG στην Ευρώπη είναι εξαιρετικά πιθανό ωστόσο να οδηγήσει σε σημαντική πλεονάζουσα χωρητικότητα, αχρηστευμένα κεφάλαια και θα μπορούσε να προκαλέσει πτώση των ποσοστών χρήσης κατά το υπόλοιπο της δεκαετίας. </a:t>
            </a:r>
            <a:endParaRPr/>
          </a:p>
        </p:txBody>
      </p:sp>
      <p:sp>
        <p:nvSpPr>
          <p:cNvPr id="213" name="Google Shape;213;g2ddd69ee54f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dd69ee54f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ddd69ee54f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Σε πρόσφατη ανάλυση των εξελίξεων στην ευρωπαϊκή αγορά LNG που διεξήγαγε ο ACER (Οργανισμός της ΕΕ για τη συνεργασία των ρυθμιστικών αρχών ενέργειας), διαπιστωσε πως ο μέσος όρος χρήσης της χωρητικότητας των υποδομών LNG κυμαίνεται μεταξύ 50-60%</a:t>
            </a:r>
            <a:endParaRPr/>
          </a:p>
          <a:p>
            <a:pPr marL="457200" lvl="0" indent="-298450" algn="l" rtl="0">
              <a:lnSpc>
                <a:spcPct val="100000"/>
              </a:lnSpc>
              <a:spcBef>
                <a:spcPts val="0"/>
              </a:spcBef>
              <a:spcAft>
                <a:spcPts val="0"/>
              </a:spcAft>
              <a:buSzPts val="1100"/>
              <a:buChar char="-"/>
            </a:pPr>
            <a:r>
              <a:rPr lang="en"/>
              <a:t>Χαραχτηριστικά μικρή παρατηρείται η χρήση της δυναμικότητας των τερματικών LNG και στην Ελλάδα που φτάνει μόλις το 35%. </a:t>
            </a:r>
            <a:endParaRPr/>
          </a:p>
        </p:txBody>
      </p:sp>
      <p:sp>
        <p:nvSpPr>
          <p:cNvPr id="220" name="Google Shape;220;g2ddd69ee54f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ddd69ee54f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ddd69ee54f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Η ζήτηση LNG στην ΕΕ είναι πιθανό να φθάσει στην κορύφωσή της το 2024. Αυτό οφείλεται στη μείωση της διαρθρωτικής ζήτησης φυσικού αερίου που οφείλεται στους φιλόδοξους στόχους απαλλαγής της ΕΕ από τον άνθρακα.</a:t>
            </a:r>
            <a:endParaRPr/>
          </a:p>
          <a:p>
            <a:pPr marL="0" lvl="0" indent="0" algn="l" rtl="0">
              <a:spcBef>
                <a:spcPts val="0"/>
              </a:spcBef>
              <a:spcAft>
                <a:spcPts val="0"/>
              </a:spcAft>
              <a:buNone/>
            </a:pPr>
            <a:r>
              <a:rPr lang="en"/>
              <a:t>- 19 παγκόσμια έργα υγροποίησης που βρίσκονται υπό κατασκευή αναμένεται να αυξήσουν την παραγωγή ΥΦΑ κατά περίπου 200 εκατομμύρια τόνους έως το 2030, που ισοδυναμεί με το 50% του σημερινού ετήσιου εμπορίου.</a:t>
            </a:r>
            <a:endParaRPr/>
          </a:p>
          <a:p>
            <a:pPr marL="0" lvl="0" indent="0" algn="l" rtl="0">
              <a:spcBef>
                <a:spcPts val="0"/>
              </a:spcBef>
              <a:spcAft>
                <a:spcPts val="0"/>
              </a:spcAft>
              <a:buNone/>
            </a:pPr>
            <a:r>
              <a:rPr lang="en"/>
              <a:t>- Περίπου το 75% της δυναμικότητας εισαγωγής υγροποιημένου φυσικού αερίου που προστέθηκε στην ΕΕ από το 2022 είναι πλωτές μονάδες αποθήκευσης και επαναεριοποίησης (FSRU).</a:t>
            </a:r>
            <a:endParaRPr/>
          </a:p>
          <a:p>
            <a:pPr marL="914400" lvl="0" indent="0" algn="l" rtl="0">
              <a:lnSpc>
                <a:spcPct val="100000"/>
              </a:lnSpc>
              <a:spcBef>
                <a:spcPts val="0"/>
              </a:spcBef>
              <a:spcAft>
                <a:spcPts val="0"/>
              </a:spcAft>
              <a:buNone/>
            </a:pPr>
            <a:endParaRPr/>
          </a:p>
        </p:txBody>
      </p:sp>
      <p:sp>
        <p:nvSpPr>
          <p:cNvPr id="227" name="Google Shape;227;g2ddd69ee54f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dd69ee54f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dd69ee54f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Το στοχευμένο σενάριο μείωσης της ζήτησης φυσικού αερίου του REPowerEU (εάν υλοποιηθεί έως το 2030) θα μπορούσε να μετατοπίσει την εξάρτηση της ΕΕ από την spot αγορά υγροποιημένου φυσικού αερίου, μετατρέποντας την κατάσταση "υπο-συμφωνημένων" 49 δισ. κυβικών μέτρων το 2023 σε "υπερ-συμφωνημένη" θέση 30 έως 40 δισ. κυβικών μέτρων μεταξύ 2027-2030. Η υπο-συμφωνημένα σημαίνει ανεπαρκείς μακροπρόθεσμες συμβατικές δεσμεύσεις που αυξάνουν την εξάρτηση των αγοραστών από την πιο ευμετάβλητη αγορά spot. Υπερσυμφωνημένα αντίθετα σημαίνει ότι οι μακροπρόθεσμες συμβάσεις υπερβαίνουν τη ζήτηση. </a:t>
            </a:r>
            <a:endParaRPr/>
          </a:p>
          <a:p>
            <a:pPr marL="457200" lvl="0" indent="-298450" algn="l" rtl="0">
              <a:spcBef>
                <a:spcPts val="0"/>
              </a:spcBef>
              <a:spcAft>
                <a:spcPts val="0"/>
              </a:spcAft>
              <a:buSzPts val="1100"/>
              <a:buChar char="-"/>
            </a:pPr>
            <a:r>
              <a:rPr lang="en">
                <a:solidFill>
                  <a:schemeClr val="dk1"/>
                </a:solidFill>
              </a:rPr>
              <a:t>Σε αντίθεση με τη γενική πεποίθηση, η ΕΕ παραμένει περισσότερο εξαρτημένη από τις μακροπρόθεσμες παρά από τις spot συμβάσεις LNG (2 τρίτα έναντι 1 τρίτου).</a:t>
            </a:r>
            <a:endParaRPr/>
          </a:p>
          <a:p>
            <a:pPr marL="914400" lvl="0" indent="0" algn="l" rtl="0">
              <a:lnSpc>
                <a:spcPct val="100000"/>
              </a:lnSpc>
              <a:spcBef>
                <a:spcPts val="0"/>
              </a:spcBef>
              <a:spcAft>
                <a:spcPts val="0"/>
              </a:spcAft>
              <a:buNone/>
            </a:pPr>
            <a:endParaRPr/>
          </a:p>
        </p:txBody>
      </p:sp>
      <p:sp>
        <p:nvSpPr>
          <p:cNvPr id="235" name="Google Shape;235;g2ddd69ee54f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ddd69ee54f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ddd69ee54f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Την ίδια στιγμή οι ΑΠΕ συνεχίζουν να υποκαθιστούν το αέριο και τον άνθρακα στην ηλεκτροπαραγωγή. Στο Γραφημα από την πρόσφατη έκθεση του ACER φαίνεται πως το 2023 η ηλεκτροπαραγωγή από άεριο και λιγνίτη αντικαταστάθηκε από αιολική ενέργεια στο μεγαλύτερο ποσοστό, ακολουθούμενη από υδροηλεκτρική, ηλιακή και σε ένα μικρότερο ποσοστό από πυρηνική ενέργεια</a:t>
            </a:r>
            <a:endParaRPr/>
          </a:p>
          <a:p>
            <a:pPr marL="914400" lvl="0" indent="0" algn="l" rtl="0">
              <a:lnSpc>
                <a:spcPct val="100000"/>
              </a:lnSpc>
              <a:spcBef>
                <a:spcPts val="0"/>
              </a:spcBef>
              <a:spcAft>
                <a:spcPts val="0"/>
              </a:spcAft>
              <a:buNone/>
            </a:pPr>
            <a:endParaRPr/>
          </a:p>
        </p:txBody>
      </p:sp>
      <p:sp>
        <p:nvSpPr>
          <p:cNvPr id="242" name="Google Shape;242;g2ddd69ee54f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d69ee54f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ddd69ee54f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Σύμφωνα με πρόσφατη ανάλυση του ΔΕ, η παραγωγή και η χρήση ορυκτών καυσίμων είχε ως αποτέλεσμα σχεδόν 120 εκατομμύρια τόνους (Mt) εκπομπών μεθανίου το 2023, ενώ άλλοι 10 Mt προήλθαν από τη βιοενέργεια - σε μεγάλο βαθμό από την παραδοσιακή χρήση της βιομάζας. </a:t>
            </a:r>
            <a:endParaRPr/>
          </a:p>
          <a:p>
            <a:pPr marL="457200" lvl="0" indent="-298450" algn="l" rtl="0">
              <a:spcBef>
                <a:spcPts val="0"/>
              </a:spcBef>
              <a:spcAft>
                <a:spcPts val="0"/>
              </a:spcAft>
              <a:buSzPts val="1100"/>
              <a:buChar char="-"/>
            </a:pPr>
            <a:r>
              <a:rPr lang="en"/>
              <a:t>Τα μεγάλα συμβάντα εκπομπών μεθανίου που εντοπίστηκαν από δορυφόρους αυξήθηκαν επίσης κατά περισσότερο από 50% το 2023 σε σύγκριση με το 2022, με περισσότερους από 5 Mt εκπομπών μεθανίου που εντοπίστηκαν από μεγάλες διαρροές ορυκτών καυσίμων σε όλο τον κόσμο - συμπεριλαμβανομένης μιας μεγάλης έκρηξης φρέατος στο Καζακστάν που διήρκεσε πάνω από 200 ημέρες. </a:t>
            </a:r>
            <a:endParaRPr/>
          </a:p>
          <a:p>
            <a:pPr marL="457200" lvl="0" indent="-298450" algn="l" rtl="0">
              <a:spcBef>
                <a:spcPts val="0"/>
              </a:spcBef>
              <a:spcAft>
                <a:spcPts val="0"/>
              </a:spcAft>
              <a:buSzPts val="1100"/>
              <a:buChar char="-"/>
            </a:pPr>
            <a:r>
              <a:rPr lang="en"/>
              <a:t>Το μεθάνιο, το κύριο συστατικό του φυσικού αερίου, είναι η δεύτερη μεγαλύτερη αιτία της κλιματικής αλλαγής μετά το διοξείδιο του άνθρακα και βραχυπρόθεσμα έχει πολύ μεγαλύτερη επίδραση στην αύξηση της θερμοκρασίας. Η ταχεία μείωση των εκπομπών μεθανίου αυτή τη δεκαετία είναι ζωτικής σημασίας</a:t>
            </a:r>
            <a:endParaRPr/>
          </a:p>
          <a:p>
            <a:pPr marL="457200" lvl="0" indent="0" algn="l" rtl="0">
              <a:lnSpc>
                <a:spcPct val="100000"/>
              </a:lnSpc>
              <a:spcBef>
                <a:spcPts val="0"/>
              </a:spcBef>
              <a:spcAft>
                <a:spcPts val="0"/>
              </a:spcAft>
              <a:buNone/>
            </a:pPr>
            <a:endParaRPr/>
          </a:p>
        </p:txBody>
      </p:sp>
      <p:sp>
        <p:nvSpPr>
          <p:cNvPr id="249" name="Google Shape;249;g2ddd69ee54f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ddd69ee54f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ddd69ee54f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Χαραχτηριστικό είναι ότι οι πολιτικές χώρων της βόρειας θάλασσας που εξορύσσουν και παράγουν υδρογονάνθρακες απέχουν πολύ από το να ειναι συμβατές με τον 1,5C</a:t>
            </a:r>
            <a:endParaRPr/>
          </a:p>
        </p:txBody>
      </p:sp>
      <p:sp>
        <p:nvSpPr>
          <p:cNvPr id="257" name="Google Shape;257;g2ddd69ee54f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dd69ee54f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ddd69ee54f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Τα ακαθάριστα κέρδη από τις δραστηριότητες εμπορίας εμπορευμάτων - συμπεριλαμβανομένων των τραπεζών, των hedge funds, των ανεξάρτητων εμπόρων και των επιχειρήσεων με περιουσιακά στοιχεία, όπως η BP και η Shell - αυξήθηκαν από περίπου 36 δισ. δολάρια το 2018 σε ρεκόρ 148 δισ. δολαρίων το 2022, κυρίως λόγω του πόλεμου στην Ουκρανία.</a:t>
            </a:r>
            <a:endParaRPr/>
          </a:p>
          <a:p>
            <a:pPr marL="457200" lvl="0" indent="-298450" algn="l" rtl="0">
              <a:lnSpc>
                <a:spcPct val="100000"/>
              </a:lnSpc>
              <a:spcBef>
                <a:spcPts val="0"/>
              </a:spcBef>
              <a:spcAft>
                <a:spcPts val="0"/>
              </a:spcAft>
              <a:buSzPts val="1100"/>
              <a:buChar char="-"/>
            </a:pPr>
            <a:r>
              <a:rPr lang="en"/>
              <a:t> οι commodity traders εμπορευμάτων κάθονται σε μετρητά ύψους 120 δισ. δολαρίων μετά από 5 χρόνια ρεκόρ κερδοφορίας</a:t>
            </a:r>
            <a:endParaRPr/>
          </a:p>
        </p:txBody>
      </p:sp>
      <p:sp>
        <p:nvSpPr>
          <p:cNvPr id="264" name="Google Shape;264;g2ddd69ee54f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dd69ee54f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ddd69ee54f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Εντός του νόμου που ψηφίστηκε τον περασμένο Απρίλιο θεσπίζονται κανόνες εισαγωγής - οι οποίοι θα επιβάλλουν όρια στις "τιμές έντασης μεθανίου" από το 2030 στους παραγωγούς που στέλνουν ορυκτά καύσιμα στην ΕΕ - και είναι πιθανό να πλήξουν μεγάλους προμηθευτές φυσικού αερίου, στους οποίους περιλαμβάνονται οι Ηνωμένες Πολιτείες, η Αλγερία και η Ρωσία. </a:t>
            </a:r>
            <a:r>
              <a:rPr lang="en"/>
              <a:t>Ο κανονισμός για το μεθάνιο απαιτεί: Οι σχετικοί αρμόδιοι φορείς, διαχειριστές και εταιρίες θα πρέπει να υποβάλλουν στις αρμόδιες εθνικές αρχές πρόγραμμα ανίχνευσης και επισκευής διαρροών μεθανίου (LDAR) ενώ θα απαγορεύεται η εξαέρωση (άμεση απελευθέρωση μεθανίου στην ατμόσφαιρα) και η καύση (ελεγχόμενη καύση μεθανίου για διάθεση), εκτός από περιπτώσεις έκτακτης ανάγκης, δυσλειτουργιών ή ειδικών αναπόφευκτων περιστάσεων.</a:t>
            </a:r>
            <a:endParaRPr/>
          </a:p>
          <a:p>
            <a:pPr marL="457200" lvl="0" indent="-298450" algn="l" rtl="0">
              <a:lnSpc>
                <a:spcPct val="100000"/>
              </a:lnSpc>
              <a:spcBef>
                <a:spcPts val="0"/>
              </a:spcBef>
              <a:spcAft>
                <a:spcPts val="0"/>
              </a:spcAft>
              <a:buSzPts val="1100"/>
              <a:buChar char="-"/>
            </a:pPr>
            <a:r>
              <a:rPr lang="en"/>
              <a:t>Η χαμηλές τιμές ενδέχεται να αυξησουν τις εξαγωγές και φυσικά την κατανάλωση αερίου</a:t>
            </a:r>
            <a:endParaRPr/>
          </a:p>
          <a:p>
            <a:pPr marL="457200" lvl="0" indent="-298450" algn="l" rtl="0">
              <a:lnSpc>
                <a:spcPct val="100000"/>
              </a:lnSpc>
              <a:spcBef>
                <a:spcPts val="0"/>
              </a:spcBef>
              <a:spcAft>
                <a:spcPts val="0"/>
              </a:spcAft>
              <a:buSzPts val="1100"/>
              <a:buChar char="-"/>
            </a:pPr>
            <a:r>
              <a:rPr lang="en"/>
              <a:t>Η γερμανική κυβέρνηση ξεκίνησε τον σχεδιασμό για τον σταδιακό παροπλισμό του δικτύου διανομής φυσικού αερίου της χώρας, προκειμένου να οργανωθεί μια ομαλή μετάβαση σε κλιματικά ουδέτερη θέρμανση για τους καταναλωτές και τους φορείς εκμετάλλευσης αερίου. Η δεξαμενή σκέψης για την ενέργεια και το κλίμα Agora Energiewende δήλωσε πέρυσι ότι "Με τον στόχο της κλιματικής ουδετερότητας έως το 2045, δεν υπάρχει προβλέψιμα πλέον καμία χρήση για πάνω από το 90 τοις εκατό των υφιστάμενων δικτύων διανομής φυσικού αερίου". Επίσης, η Agora ανέφερε ότι "Όλες οι μεγάλες εκθέσεις για το ενεργειακό σύστημα δείχνουν ότι μόνο ένα κλάσμα της σημερινής ζήτησης φυσικού αερίου θα αντικατασταθεί από ανανεώσιμο υδρογόνο".</a:t>
            </a:r>
            <a:endParaRPr/>
          </a:p>
          <a:p>
            <a:pPr marL="457200" lvl="0" indent="-298450" algn="l" rtl="0">
              <a:spcBef>
                <a:spcPts val="0"/>
              </a:spcBef>
              <a:spcAft>
                <a:spcPts val="0"/>
              </a:spcAft>
              <a:buClr>
                <a:schemeClr val="dk1"/>
              </a:buClr>
              <a:buSzPts val="1100"/>
              <a:buChar char="-"/>
            </a:pPr>
            <a:r>
              <a:rPr lang="en">
                <a:solidFill>
                  <a:schemeClr val="dk1"/>
                </a:solidFill>
              </a:rPr>
              <a:t>Η επόμενη δέσμη κυρώσεων της Ευρωπαϊκής Ένωσης θα μπορούσε να περιλαμβάνει απαγόρευση εισαγωγής υγροποιημένου φυσικού αερίου, καθώς και μέτρα για τον περιορισμό του στόλου μεταφέρει ρωσικό αέριο. Τα κράτη μέλη της ΕΕ διχάζονται ως προς την απαγόρευση των εισαγωγών LNG. Η Σουηδία και οι χώρες της Βαλτικής πιέζουν υπέρ της απαγόρευσης, αλλά άλλα κράτη μέλη και η ρυθμιστική αρχή της ΕΕ για την ενέργεια λένε ότι η Ευρώπη εξαρτάται πλέον πολύ περισσότερο από το LNG, ώστε να αντέξει την άμεση απαγόρευση των εισαγωγών LNG από τη Ρωσία.</a:t>
            </a:r>
            <a:endParaRPr>
              <a:solidFill>
                <a:schemeClr val="dk1"/>
              </a:solidFill>
            </a:endParaRPr>
          </a:p>
          <a:p>
            <a:pPr marL="457200" lvl="0" indent="0" algn="l" rtl="0">
              <a:lnSpc>
                <a:spcPct val="100000"/>
              </a:lnSpc>
              <a:spcBef>
                <a:spcPts val="0"/>
              </a:spcBef>
              <a:spcAft>
                <a:spcPts val="0"/>
              </a:spcAft>
              <a:buNone/>
            </a:pPr>
            <a:endParaRPr/>
          </a:p>
        </p:txBody>
      </p:sp>
      <p:sp>
        <p:nvSpPr>
          <p:cNvPr id="271" name="Google Shape;271;g2ddd69ee54f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de3e104e2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de3e104e2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SzPts val="1100"/>
              <a:buChar char="-"/>
            </a:pPr>
            <a:r>
              <a:rPr lang="en" b="1">
                <a:solidFill>
                  <a:schemeClr val="dk1"/>
                </a:solidFill>
              </a:rPr>
              <a:t>ΤΑ ΚΑΛΑ ΝΕΑ</a:t>
            </a:r>
            <a:endParaRPr b="1">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 Ένα συγκεκριμένο πρώτο βήμα για τη σταδιακή κατάργηση του φυσικού αερίου: Δίκτυο</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Σχέδια παροπλισμού, NDPs (οδηγία άρθρο 52β)</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ii) Ενισχυμένη προστασία των καταναλωτών και καταπολέμηση της ενεργειακής φτώχειας (άρθρα 4, 11(α) και 25(α) της οδηγίας)</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iii) Προτεραιότητα στη χρήση του υδρογόνου ως οριζόντια αρχή (άρθρα 1, 3 και 5α της οδηγίας)</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iv) Ένα ανεξάρτητο σύστημα διακυβέρνησης: Φορέας της ΕΕ για τους φορείς εκμετάλλευσης δικτύων υδρογόνου (ENNOH) (άρθρα 21-24, 26-29, 40-47 κανονισμού)</a:t>
            </a:r>
            <a:endParaRPr>
              <a:solidFill>
                <a:schemeClr val="dk1"/>
              </a:solidFill>
            </a:endParaRPr>
          </a:p>
          <a:p>
            <a:pPr marL="457200" lvl="0" indent="-298450" algn="l" rtl="0">
              <a:lnSpc>
                <a:spcPct val="115000"/>
              </a:lnSpc>
              <a:spcBef>
                <a:spcPts val="0"/>
              </a:spcBef>
              <a:spcAft>
                <a:spcPts val="0"/>
              </a:spcAft>
              <a:buSzPts val="1100"/>
              <a:buChar char="-"/>
            </a:pPr>
            <a:endParaRPr>
              <a:solidFill>
                <a:schemeClr val="dk1"/>
              </a:solidFill>
            </a:endParaRPr>
          </a:p>
          <a:p>
            <a:pPr marL="457200" lvl="0" indent="-298450" algn="l" rtl="0">
              <a:lnSpc>
                <a:spcPct val="115000"/>
              </a:lnSpc>
              <a:spcBef>
                <a:spcPts val="0"/>
              </a:spcBef>
              <a:spcAft>
                <a:spcPts val="0"/>
              </a:spcAft>
              <a:buSzPts val="1100"/>
              <a:buChar char="-"/>
            </a:pPr>
            <a:r>
              <a:rPr lang="en" b="1">
                <a:solidFill>
                  <a:schemeClr val="dk1"/>
                </a:solidFill>
              </a:rPr>
              <a:t>ΤΑ ΚΑΚΑ ΝΕΑ</a:t>
            </a:r>
            <a:endParaRPr b="1">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 Επιτρέπεται (περιορισμένη) ανάμειξη υδρογόνου με ορυκτό αέριο (κανονισμός του άρθρου 19)</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ii) Δεν υπάρχει στόχος για το βιομεθάνιο </a:t>
            </a:r>
            <a:endParaRPr>
              <a:solidFill>
                <a:schemeClr val="dk1"/>
              </a:solidFill>
            </a:endParaRPr>
          </a:p>
          <a:p>
            <a:pPr marL="457200" lvl="0" indent="-298450" algn="l" rtl="0">
              <a:lnSpc>
                <a:spcPct val="115000"/>
              </a:lnSpc>
              <a:spcBef>
                <a:spcPts val="0"/>
              </a:spcBef>
              <a:spcAft>
                <a:spcPts val="0"/>
              </a:spcAft>
              <a:buSzPts val="1100"/>
              <a:buChar char="-"/>
            </a:pPr>
            <a:endParaRPr>
              <a:solidFill>
                <a:schemeClr val="dk1"/>
              </a:solidFill>
            </a:endParaRPr>
          </a:p>
          <a:p>
            <a:pPr marL="457200" lvl="0" indent="-298450" algn="l" rtl="0">
              <a:lnSpc>
                <a:spcPct val="115000"/>
              </a:lnSpc>
              <a:spcBef>
                <a:spcPts val="0"/>
              </a:spcBef>
              <a:spcAft>
                <a:spcPts val="0"/>
              </a:spcAft>
              <a:buSzPts val="1100"/>
              <a:buChar char="-"/>
            </a:pPr>
            <a:r>
              <a:rPr lang="en" b="1">
                <a:solidFill>
                  <a:schemeClr val="dk1"/>
                </a:solidFill>
              </a:rPr>
              <a:t>ΤΑ ΑΣΧΗΜΑ ΝΕΑ</a:t>
            </a:r>
            <a:endParaRPr b="1">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 Δεν υπάρχει πραγματική τροχιά σταδιακής κατάργησης του φυσικού αερίου, αλλά μια "στροφή από το ορυκτό αέριο" σύμφωνα με την οδηγία (αιτιολογικές σκέψεις 5 έως 6 και άρθρο 4§4 της οδηγίας)</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ii) Διαφοροποίηση των ρωσικών προμηθειών φυσικού αερίου βάσει του κανονισμού (αιτιολογική σκέψη 70α, άρθρο 5 παράγραφος 6 του κανονισμού)</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iii) Ο διαχωρισμός DSO/TSO υδρογόνου</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iv) Πολύ αποδυναμωμένοι κανόνες διαχωρισμού μεταξύ των διαχειριστών συστημάτων υδρογόνου και φυσικού αερίου</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v) Μηχανισμός οικονομικής στήριξης του υδρογόνου με πιθανό αντίθετο αποτέλεσμα την επέκταση του δικτύου υδρογόνου περισσότερο από ό,τι χρειάζεται </a:t>
            </a:r>
            <a:endParaRPr/>
          </a:p>
        </p:txBody>
      </p:sp>
      <p:sp>
        <p:nvSpPr>
          <p:cNvPr id="278" name="Google Shape;278;g2de3e104e2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a0eef6fd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ca0eef6fd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highlight>
                  <a:srgbClr val="FFFFFF"/>
                </a:highlight>
              </a:rPr>
              <a:t>Η ενέργεια είναι η κυρίαρχη πηγή εκπομπών αερίων του θερμοκηπίου, που αντιπροσωπεύει σήμερα το 86% των παγκόσμιων εκπομπών CO2 εκπομπών. Ο άνθρακας, το πετρέλαιο και το ορυκτό αέριο που εξάγονται κατά τη διάρκεια ζωής των υποδομών παραγωγής σε λειτουργία και αυτών που κατασκευάζονται, όπως το 2018, θα εκπέμψουν περισσότερο από 3,5 φορές από τον προϋπολογισμό άνθρακα που είναι διαθέσιμος για τον περιορισμό της αύξησης της θερμοκρασίας σε 1,5°C με πιθανότητα 50%, και σχεδόν το μέγεθος του διαθέσιμου προϋπολογισμού για τους 2°C με 67% πιθανότητα</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Εντωμεταξύ πρόσφατα, τα δεδομένα της υπηρεσίας Copernicus για την Κλιματική αλλαγή της ΕΕ έδειξαν ότι για πρώτη φορά η υπερθέρμανση του πλανήτη έχει πιθανότατα ξεπεράσει τον παγκόσμιο μέσο όρο του 1,5°C πάνω από την προβιομηχανική περίοδο για ένα ολόκληρο έτος, από τον Φεβρουάριο του 2023 έως τον Ιανουάριο του 2024. </a:t>
            </a:r>
            <a:endParaRPr>
              <a:solidFill>
                <a:schemeClr val="dk1"/>
              </a:solidFill>
              <a:highlight>
                <a:srgbClr val="FFFFFF"/>
              </a:highlight>
            </a:endParaRPr>
          </a:p>
          <a:p>
            <a:pPr marL="457200" lvl="0" indent="0" algn="l" rtl="0">
              <a:lnSpc>
                <a:spcPct val="100000"/>
              </a:lnSpc>
              <a:spcBef>
                <a:spcPts val="0"/>
              </a:spcBef>
              <a:spcAft>
                <a:spcPts val="0"/>
              </a:spcAft>
              <a:buNone/>
            </a:pPr>
            <a:endParaRPr/>
          </a:p>
        </p:txBody>
      </p:sp>
      <p:sp>
        <p:nvSpPr>
          <p:cNvPr id="149" name="Google Shape;149;g2ca0eef6fde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dd69ee54f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ddd69ee54f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solidFill>
                  <a:schemeClr val="dk1"/>
                </a:solidFill>
              </a:rPr>
              <a:t>Μεγάλη όρεξη για νέες υποδομές ορυκτού αερίου </a:t>
            </a:r>
            <a:endParaRPr>
              <a:solidFill>
                <a:schemeClr val="dk1"/>
              </a:solidFill>
            </a:endParaRPr>
          </a:p>
          <a:p>
            <a:pPr marL="457200" lvl="0" indent="-298450" algn="l" rtl="0">
              <a:spcBef>
                <a:spcPts val="0"/>
              </a:spcBef>
              <a:spcAft>
                <a:spcPts val="0"/>
              </a:spcAft>
              <a:buSzPts val="1100"/>
              <a:buChar char="-"/>
            </a:pPr>
            <a:r>
              <a:rPr lang="en">
                <a:solidFill>
                  <a:schemeClr val="dk1"/>
                </a:solidFill>
              </a:rPr>
              <a:t>Nέες υποδομές ορυκτού αερίου με εκτιμώμενες συνολικές κεφαλαιουχικές δαπάνες που θα μπορούσαν να ανέλθουν σε 44,4 δισ. ευρώ για τερματικούς σταθμούς LNG και 39,7 δισ. ευρώ για αγωγούς φυσικού αερίου, δηλαδή συνολικά 84,1 δισ. ευρώ.στην Ευρώπη με μπροστάρηδες την Γερμανία, την Ιταλία και την Ελλάδα</a:t>
            </a:r>
            <a:endParaRPr>
              <a:solidFill>
                <a:schemeClr val="dk1"/>
              </a:solidFill>
            </a:endParaRPr>
          </a:p>
          <a:p>
            <a:pPr marL="457200" lvl="0" indent="-298450" algn="l" rtl="0">
              <a:lnSpc>
                <a:spcPct val="100000"/>
              </a:lnSpc>
              <a:spcBef>
                <a:spcPts val="0"/>
              </a:spcBef>
              <a:spcAft>
                <a:spcPts val="0"/>
              </a:spcAft>
              <a:buSzPts val="1100"/>
              <a:buChar char="-"/>
            </a:pPr>
            <a:r>
              <a:rPr lang="en">
                <a:solidFill>
                  <a:schemeClr val="dk1"/>
                </a:solidFill>
              </a:rPr>
              <a:t>Η Ελλάδα 3η μεταξύ των χωρών της Ευρώπης αναφορικά με τα σχέδια εισαγωγής υγροποιημένου φυσικού αερίου</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Η Ελλάδα 2η μεταξύ των χωρών της Ευρώπης σε κεφαλαιουχικές δαπάνες για μελλοντικούς τερματικούς σταθμούς εισαγωγής υγροποιημένου ορυκτού αερίου και αγωγούς αερίου</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Η Ελλάδα 2η μεταξύ των χωρών της Ευρώπης σε εκτιμώμενες εκπομπές από τους υπό ανάπτυξη τερματικούς σταθμούς εισαγωγής LNG και αγωγούς εισαγωγής φυσικού αερίου</a:t>
            </a:r>
            <a:endParaRPr>
              <a:solidFill>
                <a:schemeClr val="dk1"/>
              </a:solidFill>
            </a:endParaRPr>
          </a:p>
        </p:txBody>
      </p:sp>
      <p:sp>
        <p:nvSpPr>
          <p:cNvPr id="285" name="Google Shape;285;g2ddd69ee54f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de3e104e2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de3e104e2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Η Ελλάδα 9η μεταξύ των χωρών της Ευρώπης σε εγκατεστημένη ισχύ ηλεκτροπαραγωγής από αέριο</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Η Ελλάδα 6η μεταξύ των χωρών της Ευρώπης σε νέα σχεδιαζόμενα έργα ηλεκτροπαραγωγής από αέριο</a:t>
            </a:r>
            <a:endParaRPr>
              <a:solidFill>
                <a:schemeClr val="dk1"/>
              </a:solidFill>
            </a:endParaRPr>
          </a:p>
        </p:txBody>
      </p:sp>
      <p:sp>
        <p:nvSpPr>
          <p:cNvPr id="296" name="Google Shape;296;g2de3e104e20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a0eef6fde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ca0eef6fde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Char char="-"/>
            </a:pPr>
            <a:r>
              <a:rPr lang="en">
                <a:solidFill>
                  <a:schemeClr val="dk1"/>
                </a:solidFill>
              </a:rPr>
              <a:t>Εδώ βλέπετε την ιστορικη ανάπτυξη της παραγωγής LNG με βάση στοιχεία που συνέλεξε ο ACER.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Συνολικά λοιπόν βλέπουμε ότι τόσο σε παγκόσμιο όσο κι σε ευρωπαϊκό επίπεδο η αυξηση της παραγωγής και των υποδομών ορυκτού αερίου έχει αυξηθεί.</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Πάνω δεξιά βλέπουμε τις μονάδες ηλεκτροπαραγωγής με αέριο που έχει ανακοινωθεί ότι θα παροπλιστούν μέχρι το 2035 (7), 846 μονάδες που είναι ενεργές και 71 που σχεδιάζονται σε όλη την Ευρώπη. </a:t>
            </a:r>
            <a:endParaRPr>
              <a:solidFill>
                <a:schemeClr val="dk1"/>
              </a:solidFill>
            </a:endParaRPr>
          </a:p>
        </p:txBody>
      </p:sp>
      <p:sp>
        <p:nvSpPr>
          <p:cNvPr id="307" name="Google Shape;307;g2ca0eef6fde_0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de3e104e2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de3e104e20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Ηλ. Δικτυα- Demand Response- Αποθήκευση: μεγάλες επενδύσεις, απαγορευτικό ρυθμιστικό πλαίσιο, βραδύτερη εγκατάσταση και εφαρμογή κ.λπ.</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Rebranding υποδομών ορυκτού αερίου ως Η2-ready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Ασυμβατότητα επέκτασης των υποδομών αερίου με τους στόχους εθνικών κλιματικών πολιτικών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Capacity mechanisms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Δεν καταργούνται σταδιακά οι επιδοτήσεις ορυκτών καυσίμων</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Η πυρηνική ενέργεια στο μείγμα εκτρέπει από τη μείωση της ζήτησης, τις επενδύσεις στην ενεργειακή απόδοση, την ανάπτυξη των ΑΠΕ και τη σταδιακή κατάργηση των ορυκτών καυσίμων</a:t>
            </a:r>
            <a:endParaRPr>
              <a:solidFill>
                <a:schemeClr val="dk1"/>
              </a:solidFill>
            </a:endParaRPr>
          </a:p>
        </p:txBody>
      </p:sp>
      <p:sp>
        <p:nvSpPr>
          <p:cNvPr id="318" name="Google Shape;318;g2de3e104e20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de3e104e20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de3e104e20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Σύμφωνα με τον ΙΕΑ, ο στόχος αυτός υπερκαλύφθηκε. Το μερίδιο του ρωσικού αγωγού φυσικού αερίου που εισάγεται στην ΕΕ να μειώνεται από 40% το 2021 σε λιγότερο από 10% μέχρι το τέλος του 2022.</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Οδηγία για την ενεργειακή απόδοση των κτιρίων (EPBD) και οδηγία για την ενεργειακή απόδοση (EED): το Ευρωπαϊκό Κοινοβούλιο αποκλείει τις επιδοτήσεις για λέβητες φυσικού αερίου από την 1η Ιανουαρίου 2024 και στοχεύει σε κτίρια χωρίς ορυκτά καύσιμα έως το 2035 (ή το αργότερο έως το 2040). Αυτή η σημαντική εξέλιξη είναι ιδιαίτερα αξιοσημείωτη, δεδομένου ότι τα κτίρια αντιπροσωπεύουν το 35% της κατανάλωσης φυσικού αερίου στην ΕΕ.</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
        <p:nvSpPr>
          <p:cNvPr id="325" name="Google Shape;325;g2de3e104e20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ca0eef6fde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ca0eef6fde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
                <a:solidFill>
                  <a:schemeClr val="dk1"/>
                </a:solidFill>
                <a:highlight>
                  <a:srgbClr val="FFFFFF"/>
                </a:highlight>
              </a:rPr>
              <a:t>Αυξημένη πολιτική φιλοδοξία που θα στηρίξει:</a:t>
            </a:r>
            <a:endParaRPr>
              <a:solidFill>
                <a:schemeClr val="dk1"/>
              </a:solidFill>
              <a:highlight>
                <a:srgbClr val="FFFFFF"/>
              </a:highlight>
            </a:endParaRPr>
          </a:p>
          <a:p>
            <a:pPr marL="45720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Φιλόδοξη μείωση της ενεργειακής ζήτησης</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Ενδιάμεσους στόχους σταδιακής κατάργησης του αερίου για το 2025, το 2030 και το 2035 &amp; ημερομηνίες σταδιακής κατάργησης για τα κτίρια, τη βιομηχανία και την ενέργεια</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Μαζικές επενδύσεις σε ηλεκτρικά δίκτυα, αποθήκευση και ευελιξία απόκρισης στη ζήτηση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Πιο φιλόδοξο μελλοντικό σχεδιασμό των e-TSOs/DSOs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Να καταστούν δεσμευτικά τα μέτρα μείωσης της ζήτησης αερίου</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Πολλαπλασιασμός της εγκατάστασης RES</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STOP νέων υποδομών ορυκτού αερίου</a:t>
            </a:r>
            <a:endParaRPr>
              <a:solidFill>
                <a:schemeClr val="dk1"/>
              </a:solidFill>
            </a:endParaRPr>
          </a:p>
        </p:txBody>
      </p:sp>
      <p:sp>
        <p:nvSpPr>
          <p:cNvPr id="332" name="Google Shape;332;g2ca0eef6fde_0_4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de3e104e2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de3e104e2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Σας ευχαριστώ πολύ για την πρόσκληση.</a:t>
            </a:r>
            <a:endParaRPr/>
          </a:p>
          <a:p>
            <a:pPr marL="457200" lvl="0" indent="-298450" algn="l" rtl="0">
              <a:spcBef>
                <a:spcPts val="0"/>
              </a:spcBef>
              <a:spcAft>
                <a:spcPts val="0"/>
              </a:spcAft>
              <a:buSzPts val="1100"/>
              <a:buChar char="-"/>
            </a:pPr>
            <a:r>
              <a:rPr lang="en"/>
              <a:t>Στην σημερινή μου παρουσίαση θα επιχειρήσω να αναλύσω συνοπτικά τους λόγους που το ορυκτό αέριο αποτελεί τροχοπέδη για την ενεργειακή μετάβαση, τι βήματα ή όχι έχουν γίνει μέχρι τώρα για την απεξάρτηση από αυτό ενώ θα αναφερθώ σε κάποιες προκλήσεις καταλήγοντας σε κάποια βασικά συμπεράσματα</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ddd69ee54f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ddd69ee54f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highlight>
                  <a:srgbClr val="FFFFFF"/>
                </a:highlight>
              </a:rPr>
              <a:t>Η οικονομία της Ελλάδας εξαρτάται σε πολύ μεγάλο ποσοστό από τα ορυκτά καύσιμα. Το ενεργειακό της μίγμα ειναι πάνω από 80% ορυκτά καύσιμα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Οι τομείς της βιομηχανίας, των μεταφορών και των κτιρίων οι πιο ενεργοβόροι με τον τομέα των μεταφορών να κυριαρχείται από τη χρήση υγρων ορυκτών καυσίμων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Η παραγωγή &amp; χρήση ενέργειας είναι υπεύθυνη για το μεγαλύτερο μερίδιο εκπομπών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Το ορυκτό αέριο συνιστά το </a:t>
            </a:r>
            <a:r>
              <a:rPr lang="en" sz="1500">
                <a:solidFill>
                  <a:schemeClr val="dk1"/>
                </a:solidFill>
                <a:highlight>
                  <a:srgbClr val="FFFFFF"/>
                </a:highlight>
              </a:rPr>
              <a:t>⅕</a:t>
            </a:r>
            <a:r>
              <a:rPr lang="en">
                <a:solidFill>
                  <a:schemeClr val="dk1"/>
                </a:solidFill>
                <a:highlight>
                  <a:srgbClr val="FFFFFF"/>
                </a:highlight>
              </a:rPr>
              <a:t> του συνολικού ενεργειακού μίγματος ενώ συνεισφέρει κατά 36% στην ηλεκτροπαραγωγή της χώρας η οποία κυριαρχείται από ανανεώσιμες πηγές κατά 43%</a:t>
            </a:r>
            <a:endParaRPr>
              <a:solidFill>
                <a:schemeClr val="dk1"/>
              </a:solidFill>
              <a:highlight>
                <a:srgbClr val="FFFFFF"/>
              </a:highlight>
            </a:endParaRPr>
          </a:p>
          <a:p>
            <a:pPr marL="457200" lvl="0" indent="0" algn="l" rtl="0">
              <a:lnSpc>
                <a:spcPct val="100000"/>
              </a:lnSpc>
              <a:spcBef>
                <a:spcPts val="0"/>
              </a:spcBef>
              <a:spcAft>
                <a:spcPts val="0"/>
              </a:spcAft>
              <a:buNone/>
            </a:pPr>
            <a:endParaRPr/>
          </a:p>
        </p:txBody>
      </p:sp>
      <p:sp>
        <p:nvSpPr>
          <p:cNvPr id="349" name="Google Shape;349;g2ddd69ee54f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a0eef6fde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ca0eef6fde_0_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highlight>
                  <a:schemeClr val="lt1"/>
                </a:highlight>
              </a:rPr>
              <a:t>Σε πρόσφατη ανάλυση του “Emissions Gap Report 2023’ το UNEP διαπίστωσε ότι οι προβλεπόμενες για το 2030 εκπομπές αερίων του θερμοκηπίου εξακολουθούν να πρέπει να μειωθούν κατά 28% για την πορεία 2°C της Συμφωνίας του Παρισιού και κατά 42% για την πορεία 1,5°C.</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Ο Διεθνής Οργανισμός Ενέργειας δημοσίευσε την περίφημη έκθεση του το 2021 “Net Zero 2050: A roadmap for the energy sector όπου ορίσε έναν οδικό χάρτη για τον περιορισμό της αύξησης της θερμοκρασίας στον 1,5C, κατέληξε στο συμπέρασμα ότι πέραν των έργων που έχουν ήδη δεσμευτεί από το 2021, δεν υπάρχει περιθώριο για παραγωγή λιγνίτη, πετρελαίου, φυσικού αερίου από νέα κοιτάσματα.</a:t>
            </a:r>
            <a:endParaRPr>
              <a:solidFill>
                <a:schemeClr val="dk1"/>
              </a:solidFill>
              <a:highlight>
                <a:srgbClr val="FFFFFF"/>
              </a:highlight>
            </a:endParaRPr>
          </a:p>
          <a:p>
            <a:pPr marL="457200" lvl="0" indent="0" algn="l" rtl="0">
              <a:spcBef>
                <a:spcPts val="0"/>
              </a:spcBef>
              <a:spcAft>
                <a:spcPts val="0"/>
              </a:spcAft>
              <a:buNone/>
            </a:pPr>
            <a:endParaRPr>
              <a:solidFill>
                <a:schemeClr val="dk1"/>
              </a:solidFill>
              <a:highlight>
                <a:srgbClr val="FFFFFF"/>
              </a:highlight>
            </a:endParaRPr>
          </a:p>
          <a:p>
            <a:pPr marL="457200" lvl="0" indent="0" algn="l" rtl="0">
              <a:lnSpc>
                <a:spcPct val="100000"/>
              </a:lnSpc>
              <a:spcBef>
                <a:spcPts val="0"/>
              </a:spcBef>
              <a:spcAft>
                <a:spcPts val="0"/>
              </a:spcAft>
              <a:buNone/>
            </a:pPr>
            <a:endParaRPr/>
          </a:p>
        </p:txBody>
      </p:sp>
      <p:sp>
        <p:nvSpPr>
          <p:cNvPr id="159" name="Google Shape;159;g2ca0eef6fde_0_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dd69ee54f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ddd69ee54f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highlight>
                  <a:srgbClr val="FFFFFF"/>
                </a:highlight>
              </a:rPr>
              <a:t>Ωστόσο, το μήνυμα του ΔΟΕ αγνοήθηκε ευρέως από τις εταιρείες πετρελαίου και φυσικού αερίου, οι οποίες συνέχισαν να αναζητούν νέες ευκαιρίες εξόρυξης.</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Το 2024, σε νέα του έκθεση το Global Energy Monitor, εντόπισε 50 νέα κοιτάσματα που ανακαλύφθηκαν το 2022 και το 2023, μετά την έκδοση του οδικού χάρτη του ΙΕΑ για ένα καθαρό μηδενικό ισοζύγιο εκπομπών. Τα αποθέματα πετρελαίου και αερίου από αυτά τα έργα ανέρχονται σε 20,3 εκατ. βαρέλια ισοδύναμου πετρελαίου (Mboe).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Το GEM στην έκθεσή του εντόπισε επίσης άλλα 45 έργα που έχουν φθάσει σε "τελική επενδυτική απόφαση" (FID), με επιπλέον 16 </a:t>
            </a:r>
            <a:r>
              <a:rPr lang="en">
                <a:solidFill>
                  <a:schemeClr val="dk1"/>
                </a:solidFill>
                <a:highlight>
                  <a:schemeClr val="lt1"/>
                </a:highlight>
              </a:rPr>
              <a:t>εκατ. βαρέλια ισοδύναμου πετρελαίου (Mboe)</a:t>
            </a:r>
            <a:r>
              <a:rPr lang="en">
                <a:solidFill>
                  <a:schemeClr val="dk1"/>
                </a:solidFill>
                <a:highlight>
                  <a:srgbClr val="FFFFFF"/>
                </a:highlight>
              </a:rPr>
              <a:t>. </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rgbClr val="FFFFFF"/>
                </a:highlight>
              </a:rPr>
              <a:t>Συνολικά, τα έργα αυτά μπορούν να συνεισφέρουν επιπλέον 14.1 γιγατόνους GtCO2</a:t>
            </a: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solidFill>
                  <a:schemeClr val="dk1"/>
                </a:solidFill>
                <a:highlight>
                  <a:schemeClr val="lt1"/>
                </a:highlight>
              </a:rPr>
              <a:t>Το GEM παρατήρησε ότι σημαντικές ανακαλύψεις νέων κοιτασμάτων το 2022 και το 2023 έγιναν σε χώρες με μικρή έως καθόλου ιστορική παραγωγή.</a:t>
            </a:r>
            <a:endParaRPr>
              <a:solidFill>
                <a:schemeClr val="dk1"/>
              </a:solidFill>
              <a:highlight>
                <a:srgbClr val="FFFFFF"/>
              </a:highlight>
            </a:endParaRPr>
          </a:p>
          <a:p>
            <a:pPr marL="457200" lvl="0" indent="0" algn="l" rtl="0">
              <a:lnSpc>
                <a:spcPct val="100000"/>
              </a:lnSpc>
              <a:spcBef>
                <a:spcPts val="0"/>
              </a:spcBef>
              <a:spcAft>
                <a:spcPts val="0"/>
              </a:spcAft>
              <a:buNone/>
            </a:pPr>
            <a:endParaRPr/>
          </a:p>
        </p:txBody>
      </p:sp>
      <p:sp>
        <p:nvSpPr>
          <p:cNvPr id="169" name="Google Shape;169;g2ddd69ee54f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ddd69ee54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ddd69ee54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Ας δούμε όμως κάποιες βασικές εξελίξεις στην αγορά αερίου</a:t>
            </a:r>
            <a:endParaRPr/>
          </a:p>
          <a:p>
            <a:pPr marL="457200" lvl="0" indent="-298450" algn="l" rtl="0">
              <a:lnSpc>
                <a:spcPct val="100000"/>
              </a:lnSpc>
              <a:spcBef>
                <a:spcPts val="0"/>
              </a:spcBef>
              <a:spcAft>
                <a:spcPts val="0"/>
              </a:spcAft>
              <a:buSzPts val="1100"/>
              <a:buChar char="-"/>
            </a:pPr>
            <a:r>
              <a:rPr lang="en"/>
              <a:t>Οι τιμές LNG τόσο στην Ευρώπη όσο και στην Ασία είναι κάπως ανοδικές μετά από 5 μήνες πτώσης</a:t>
            </a:r>
            <a:endParaRPr/>
          </a:p>
        </p:txBody>
      </p:sp>
      <p:sp>
        <p:nvSpPr>
          <p:cNvPr id="177" name="Google Shape;177;g2ddd69ee54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dd69ee54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ddd69ee54f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Μετά το σοκ της προσφοράς φυσικού αερίου το 2022, οι αγορές φυσικού αερίου κινήθηκαν προς μια σταδιακή εξισορρόπηση το 2023 και παρέμειναν σχετικά ήρεμες κατά τη διάρκεια του χειμώνα του 2023/24 στο βόρειο ημισφαίριο.</a:t>
            </a:r>
            <a:endParaRPr/>
          </a:p>
          <a:p>
            <a:pPr marL="457200" lvl="0" indent="-298450" algn="l" rtl="0">
              <a:lnSpc>
                <a:spcPct val="100000"/>
              </a:lnSpc>
              <a:spcBef>
                <a:spcPts val="0"/>
              </a:spcBef>
              <a:spcAft>
                <a:spcPts val="0"/>
              </a:spcAft>
              <a:buSzPts val="1100"/>
              <a:buChar char="-"/>
            </a:pPr>
            <a:r>
              <a:rPr lang="en"/>
              <a:t>Οι ασυνήθιστα ήπιες για την εποχή καιρικές συνθήκες του χειμώνα, σε συνδυασμό με τη βελτίωση των θεμελιωδών συνθηκών προσφοράς, διατήρησαν τις αγορές φυσικού αερίου σταθερές. </a:t>
            </a:r>
            <a:endParaRPr/>
          </a:p>
          <a:p>
            <a:pPr marL="457200" lvl="0" indent="-298450" algn="l" rtl="0">
              <a:lnSpc>
                <a:spcPct val="100000"/>
              </a:lnSpc>
              <a:spcBef>
                <a:spcPts val="0"/>
              </a:spcBef>
              <a:spcAft>
                <a:spcPts val="0"/>
              </a:spcAft>
              <a:buSzPts val="1100"/>
              <a:buChar char="-"/>
            </a:pPr>
            <a:r>
              <a:rPr lang="en"/>
              <a:t>Οι τιμές spot φυσικού αερίου στην Ασία και την Ευρώπη υποχώρησαν στα προ της κρίσης επίπεδα το α' τρίμηνο του 2024 και στις Ηνωμένες Πολιτείες οι τιμές (Henry Hub) έπεσαν σε ιστορικά χαμηλά επίπεδα πολλών δεκαετιών.</a:t>
            </a:r>
            <a:endParaRPr/>
          </a:p>
        </p:txBody>
      </p:sp>
      <p:sp>
        <p:nvSpPr>
          <p:cNvPr id="185" name="Google Shape;185;g2ddd69ee54f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dd69ee54f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ddd69ee54f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Το 2024, ο ΔΟΕ προβλέπει ότι η ζήτηση φυσικού αερίου θα αυξηθεί κατά 2,3%, κυρίως λόγω των ταχέως αναπτυσσόμενων ασιατικών αγορών.</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Κατά τη διάρκεια του χειμώνα 2023/24 η κατανάλωση αερίου εκτιμάται ότι αυξήθηκε κατά 2%, ή σχεδόν 40 δισεκατομμύρια κυβικά μέτρα (bcm), σε ετήσια βάση (y-o-y) στις αγορές.</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Η αύξηση της ζήτησης υποστηρίχθηκε σε μεγάλο βαθμό από την υψηλότερη χρήση αερίου στους τομείς της ηλεκτροπαραγωγής και της βιομηχανίας, ενώ ένας ασυνήθιστα ήπιος χειμώνας συμπίεσε τις απαιτήσεις θέρμανσης χώρων στις βασικές αγορές του βόρειου ημισφαιρίου.</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Στις Ηνωμένες Πολιτείες, η ζήτηση φυσικού αερίου για οικιακούς και εμπορικούς σκοπούς μειώθηκε κατά σχεδόν 8% σε ετήσια βάση, ενώ στην Ευρώπη εκτιμάται ότι μειώθηκε κατά 2% σε σύγκριση με τα ήδη πολύ χαμηλά επίπεδα του χειμώνα 2022/23</a:t>
            </a:r>
            <a:endParaRPr>
              <a:solidFill>
                <a:schemeClr val="dk1"/>
              </a:solidFill>
            </a:endParaRPr>
          </a:p>
          <a:p>
            <a:pPr marL="457200" lvl="0" indent="0" algn="l" rtl="0">
              <a:spcBef>
                <a:spcPts val="0"/>
              </a:spcBef>
              <a:spcAft>
                <a:spcPts val="0"/>
              </a:spcAft>
              <a:buNone/>
            </a:pPr>
            <a:endParaRPr>
              <a:solidFill>
                <a:schemeClr val="dk1"/>
              </a:solidFill>
            </a:endParaRPr>
          </a:p>
        </p:txBody>
      </p:sp>
      <p:sp>
        <p:nvSpPr>
          <p:cNvPr id="192" name="Google Shape;192;g2ddd69ee54f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dd69ee54f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ddd69ee54f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Ο ΔΟΕ σε πρόσφατη ανάλυσή του προβλέπει ότι η ζήτηση ορυκτού αερίου θα κορυφωθεί έως το 2030</a:t>
            </a:r>
            <a:endParaRPr/>
          </a:p>
          <a:p>
            <a:pPr marL="914400" lvl="0" indent="0" algn="l" rtl="0">
              <a:lnSpc>
                <a:spcPct val="100000"/>
              </a:lnSpc>
              <a:spcBef>
                <a:spcPts val="0"/>
              </a:spcBef>
              <a:spcAft>
                <a:spcPts val="0"/>
              </a:spcAft>
              <a:buNone/>
            </a:pPr>
            <a:endParaRPr/>
          </a:p>
        </p:txBody>
      </p:sp>
      <p:sp>
        <p:nvSpPr>
          <p:cNvPr id="199" name="Google Shape;199;g2ddd69ee54f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dd69ee54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ddd69ee54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Σε όλα τα σημαντικά σενάρια που έχει ανατύξει (Σενάριο διατυπωμένων πολιτικών (STEPS), Σενάριο ανακοινωμένων δεσμεύσεων (APS), Σενάριο καθαρών μηδενικών εκπομπών έως το 2050 (NZE)</a:t>
            </a:r>
            <a:endParaRPr/>
          </a:p>
        </p:txBody>
      </p:sp>
      <p:sp>
        <p:nvSpPr>
          <p:cNvPr id="206" name="Google Shape;206;g2ddd69ee54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685800" y="1597820"/>
            <a:ext cx="7772400" cy="1102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70" name="Google Shape;70;p14"/>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500"/>
              </a:spcBef>
              <a:spcAft>
                <a:spcPts val="0"/>
              </a:spcAft>
              <a:buClr>
                <a:schemeClr val="dk1"/>
              </a:buClr>
              <a:buSzPts val="2400"/>
              <a:buFont typeface="Arial"/>
              <a:buNone/>
              <a:defRPr/>
            </a:lvl1pPr>
            <a:lvl2pPr lvl="1" algn="ctr" rtl="0">
              <a:lnSpc>
                <a:spcPct val="100000"/>
              </a:lnSpc>
              <a:spcBef>
                <a:spcPts val="400"/>
              </a:spcBef>
              <a:spcAft>
                <a:spcPts val="0"/>
              </a:spcAft>
              <a:buClr>
                <a:schemeClr val="dk1"/>
              </a:buClr>
              <a:buSzPts val="2100"/>
              <a:buFont typeface="Arial"/>
              <a:buNone/>
              <a:defRPr/>
            </a:lvl2pPr>
            <a:lvl3pPr lvl="2" algn="ctr" rtl="0">
              <a:lnSpc>
                <a:spcPct val="100000"/>
              </a:lnSpc>
              <a:spcBef>
                <a:spcPts val="400"/>
              </a:spcBef>
              <a:spcAft>
                <a:spcPts val="0"/>
              </a:spcAft>
              <a:buClr>
                <a:schemeClr val="dk1"/>
              </a:buClr>
              <a:buSzPts val="1800"/>
              <a:buFont typeface="Arial"/>
              <a:buNone/>
              <a:defRPr/>
            </a:lvl3pPr>
            <a:lvl4pPr lvl="3" algn="ctr" rtl="0">
              <a:lnSpc>
                <a:spcPct val="100000"/>
              </a:lnSpc>
              <a:spcBef>
                <a:spcPts val="300"/>
              </a:spcBef>
              <a:spcAft>
                <a:spcPts val="0"/>
              </a:spcAft>
              <a:buClr>
                <a:schemeClr val="dk1"/>
              </a:buClr>
              <a:buSzPts val="1500"/>
              <a:buFont typeface="Arial"/>
              <a:buNone/>
              <a:defRPr/>
            </a:lvl4pPr>
            <a:lvl5pPr lvl="4" algn="ctr" rtl="0">
              <a:lnSpc>
                <a:spcPct val="100000"/>
              </a:lnSpc>
              <a:spcBef>
                <a:spcPts val="300"/>
              </a:spcBef>
              <a:spcAft>
                <a:spcPts val="0"/>
              </a:spcAft>
              <a:buClr>
                <a:schemeClr val="dk1"/>
              </a:buClr>
              <a:buSzPts val="1500"/>
              <a:buFont typeface="Arial"/>
              <a:buNone/>
              <a:defRPr/>
            </a:lvl5pPr>
            <a:lvl6pPr lvl="5" algn="ctr" rtl="0">
              <a:lnSpc>
                <a:spcPct val="100000"/>
              </a:lnSpc>
              <a:spcBef>
                <a:spcPts val="300"/>
              </a:spcBef>
              <a:spcAft>
                <a:spcPts val="0"/>
              </a:spcAft>
              <a:buClr>
                <a:schemeClr val="dk1"/>
              </a:buClr>
              <a:buSzPts val="1500"/>
              <a:buFont typeface="Arial"/>
              <a:buNone/>
              <a:defRPr/>
            </a:lvl6pPr>
            <a:lvl7pPr lvl="6" algn="ctr" rtl="0">
              <a:lnSpc>
                <a:spcPct val="100000"/>
              </a:lnSpc>
              <a:spcBef>
                <a:spcPts val="300"/>
              </a:spcBef>
              <a:spcAft>
                <a:spcPts val="0"/>
              </a:spcAft>
              <a:buClr>
                <a:schemeClr val="dk1"/>
              </a:buClr>
              <a:buSzPts val="1500"/>
              <a:buFont typeface="Arial"/>
              <a:buNone/>
              <a:defRPr/>
            </a:lvl7pPr>
            <a:lvl8pPr lvl="7" algn="ctr" rtl="0">
              <a:lnSpc>
                <a:spcPct val="100000"/>
              </a:lnSpc>
              <a:spcBef>
                <a:spcPts val="300"/>
              </a:spcBef>
              <a:spcAft>
                <a:spcPts val="0"/>
              </a:spcAft>
              <a:buClr>
                <a:schemeClr val="dk1"/>
              </a:buClr>
              <a:buSzPts val="1500"/>
              <a:buFont typeface="Arial"/>
              <a:buNone/>
              <a:defRPr/>
            </a:lvl8pPr>
            <a:lvl9pPr lvl="8" algn="ctr" rtl="0">
              <a:lnSpc>
                <a:spcPct val="100000"/>
              </a:lnSpc>
              <a:spcBef>
                <a:spcPts val="300"/>
              </a:spcBef>
              <a:spcAft>
                <a:spcPts val="0"/>
              </a:spcAft>
              <a:buClr>
                <a:schemeClr val="dk1"/>
              </a:buClr>
              <a:buSzPts val="1500"/>
              <a:buFont typeface="Arial"/>
              <a:buNone/>
              <a:defRPr/>
            </a:lvl9pPr>
          </a:lstStyle>
          <a:p>
            <a:endParaRPr/>
          </a:p>
        </p:txBody>
      </p:sp>
      <p:sp>
        <p:nvSpPr>
          <p:cNvPr id="71" name="Google Shape;71;p14"/>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4"/>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4"/>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76" name="Google Shape;76;p15"/>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Clr>
                <a:schemeClr val="dk1"/>
              </a:buClr>
              <a:buSzPts val="1400"/>
              <a:buChar char="•"/>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7" name="Google Shape;77;p15"/>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5"/>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5"/>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6"/>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6"/>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6"/>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86" name="Google Shape;86;p1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400"/>
              </a:spcBef>
              <a:spcAft>
                <a:spcPts val="0"/>
              </a:spcAft>
              <a:buClr>
                <a:schemeClr val="dk1"/>
              </a:buClr>
              <a:buSzPts val="2100"/>
              <a:buFont typeface="Arial"/>
              <a:buChar char="•"/>
              <a:defRPr sz="2100"/>
            </a:lvl1pPr>
            <a:lvl2pPr marL="914400" lvl="1" indent="-342900" algn="l" rtl="0">
              <a:lnSpc>
                <a:spcPct val="100000"/>
              </a:lnSpc>
              <a:spcBef>
                <a:spcPts val="400"/>
              </a:spcBef>
              <a:spcAft>
                <a:spcPts val="0"/>
              </a:spcAft>
              <a:buClr>
                <a:schemeClr val="dk1"/>
              </a:buClr>
              <a:buSzPts val="1800"/>
              <a:buFont typeface="Arial"/>
              <a:buChar char="–"/>
              <a:defRPr sz="1800"/>
            </a:lvl2pPr>
            <a:lvl3pPr marL="1371600" lvl="2" indent="-323850" algn="l" rtl="0">
              <a:lnSpc>
                <a:spcPct val="100000"/>
              </a:lnSpc>
              <a:spcBef>
                <a:spcPts val="300"/>
              </a:spcBef>
              <a:spcAft>
                <a:spcPts val="0"/>
              </a:spcAft>
              <a:buClr>
                <a:schemeClr val="dk1"/>
              </a:buClr>
              <a:buSzPts val="1500"/>
              <a:buFont typeface="Arial"/>
              <a:buChar char="•"/>
              <a:defRPr sz="1500"/>
            </a:lvl3pPr>
            <a:lvl4pPr marL="1828800" lvl="3" indent="-317500" algn="l" rtl="0">
              <a:lnSpc>
                <a:spcPct val="100000"/>
              </a:lnSpc>
              <a:spcBef>
                <a:spcPts val="300"/>
              </a:spcBef>
              <a:spcAft>
                <a:spcPts val="0"/>
              </a:spcAft>
              <a:buClr>
                <a:schemeClr val="dk1"/>
              </a:buClr>
              <a:buSzPts val="1400"/>
              <a:buFont typeface="Arial"/>
              <a:buChar char="–"/>
              <a:defRPr sz="1400"/>
            </a:lvl4pPr>
            <a:lvl5pPr marL="2286000" lvl="4" indent="-317500" algn="l" rtl="0">
              <a:lnSpc>
                <a:spcPct val="100000"/>
              </a:lnSpc>
              <a:spcBef>
                <a:spcPts val="300"/>
              </a:spcBef>
              <a:spcAft>
                <a:spcPts val="0"/>
              </a:spcAft>
              <a:buClr>
                <a:schemeClr val="dk1"/>
              </a:buClr>
              <a:buSzPts val="1400"/>
              <a:buFont typeface="Arial"/>
              <a:buChar char="»"/>
              <a:defRPr sz="1400"/>
            </a:lvl5pPr>
            <a:lvl6pPr marL="2743200" lvl="5" indent="-317500" algn="l" rtl="0">
              <a:lnSpc>
                <a:spcPct val="100000"/>
              </a:lnSpc>
              <a:spcBef>
                <a:spcPts val="300"/>
              </a:spcBef>
              <a:spcAft>
                <a:spcPts val="0"/>
              </a:spcAft>
              <a:buClr>
                <a:schemeClr val="dk1"/>
              </a:buClr>
              <a:buSzPts val="1400"/>
              <a:buFont typeface="Arial"/>
              <a:buChar char="»"/>
              <a:defRPr sz="1400"/>
            </a:lvl6pPr>
            <a:lvl7pPr marL="3200400" lvl="6" indent="-317500" algn="l" rtl="0">
              <a:lnSpc>
                <a:spcPct val="100000"/>
              </a:lnSpc>
              <a:spcBef>
                <a:spcPts val="300"/>
              </a:spcBef>
              <a:spcAft>
                <a:spcPts val="0"/>
              </a:spcAft>
              <a:buClr>
                <a:schemeClr val="dk1"/>
              </a:buClr>
              <a:buSzPts val="1400"/>
              <a:buFont typeface="Arial"/>
              <a:buChar char="»"/>
              <a:defRPr sz="1400"/>
            </a:lvl7pPr>
            <a:lvl8pPr marL="3657600" lvl="7" indent="-317500" algn="l" rtl="0">
              <a:lnSpc>
                <a:spcPct val="100000"/>
              </a:lnSpc>
              <a:spcBef>
                <a:spcPts val="300"/>
              </a:spcBef>
              <a:spcAft>
                <a:spcPts val="0"/>
              </a:spcAft>
              <a:buClr>
                <a:schemeClr val="dk1"/>
              </a:buClr>
              <a:buSzPts val="1400"/>
              <a:buFont typeface="Arial"/>
              <a:buChar char="»"/>
              <a:defRPr sz="1400"/>
            </a:lvl8pPr>
            <a:lvl9pPr marL="4114800" lvl="8" indent="-317500" algn="l" rtl="0">
              <a:lnSpc>
                <a:spcPct val="100000"/>
              </a:lnSpc>
              <a:spcBef>
                <a:spcPts val="300"/>
              </a:spcBef>
              <a:spcAft>
                <a:spcPts val="0"/>
              </a:spcAft>
              <a:buClr>
                <a:schemeClr val="dk1"/>
              </a:buClr>
              <a:buSzPts val="1400"/>
              <a:buFont typeface="Arial"/>
              <a:buChar char="»"/>
              <a:defRPr sz="1400"/>
            </a:lvl9pPr>
          </a:lstStyle>
          <a:p>
            <a:endParaRPr/>
          </a:p>
        </p:txBody>
      </p:sp>
      <p:sp>
        <p:nvSpPr>
          <p:cNvPr id="87" name="Google Shape;87;p1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400"/>
              </a:spcBef>
              <a:spcAft>
                <a:spcPts val="0"/>
              </a:spcAft>
              <a:buClr>
                <a:schemeClr val="dk1"/>
              </a:buClr>
              <a:buSzPts val="2100"/>
              <a:buFont typeface="Arial"/>
              <a:buChar char="•"/>
              <a:defRPr sz="2100"/>
            </a:lvl1pPr>
            <a:lvl2pPr marL="914400" lvl="1" indent="-342900" algn="l" rtl="0">
              <a:lnSpc>
                <a:spcPct val="100000"/>
              </a:lnSpc>
              <a:spcBef>
                <a:spcPts val="400"/>
              </a:spcBef>
              <a:spcAft>
                <a:spcPts val="0"/>
              </a:spcAft>
              <a:buClr>
                <a:schemeClr val="dk1"/>
              </a:buClr>
              <a:buSzPts val="1800"/>
              <a:buFont typeface="Arial"/>
              <a:buChar char="–"/>
              <a:defRPr sz="1800"/>
            </a:lvl2pPr>
            <a:lvl3pPr marL="1371600" lvl="2" indent="-323850" algn="l" rtl="0">
              <a:lnSpc>
                <a:spcPct val="100000"/>
              </a:lnSpc>
              <a:spcBef>
                <a:spcPts val="300"/>
              </a:spcBef>
              <a:spcAft>
                <a:spcPts val="0"/>
              </a:spcAft>
              <a:buClr>
                <a:schemeClr val="dk1"/>
              </a:buClr>
              <a:buSzPts val="1500"/>
              <a:buFont typeface="Arial"/>
              <a:buChar char="•"/>
              <a:defRPr sz="1500"/>
            </a:lvl3pPr>
            <a:lvl4pPr marL="1828800" lvl="3" indent="-317500" algn="l" rtl="0">
              <a:lnSpc>
                <a:spcPct val="100000"/>
              </a:lnSpc>
              <a:spcBef>
                <a:spcPts val="300"/>
              </a:spcBef>
              <a:spcAft>
                <a:spcPts val="0"/>
              </a:spcAft>
              <a:buClr>
                <a:schemeClr val="dk1"/>
              </a:buClr>
              <a:buSzPts val="1400"/>
              <a:buFont typeface="Arial"/>
              <a:buChar char="–"/>
              <a:defRPr sz="1400"/>
            </a:lvl4pPr>
            <a:lvl5pPr marL="2286000" lvl="4" indent="-317500" algn="l" rtl="0">
              <a:lnSpc>
                <a:spcPct val="100000"/>
              </a:lnSpc>
              <a:spcBef>
                <a:spcPts val="300"/>
              </a:spcBef>
              <a:spcAft>
                <a:spcPts val="0"/>
              </a:spcAft>
              <a:buClr>
                <a:schemeClr val="dk1"/>
              </a:buClr>
              <a:buSzPts val="1400"/>
              <a:buFont typeface="Arial"/>
              <a:buChar char="»"/>
              <a:defRPr sz="1400"/>
            </a:lvl5pPr>
            <a:lvl6pPr marL="2743200" lvl="5" indent="-317500" algn="l" rtl="0">
              <a:lnSpc>
                <a:spcPct val="100000"/>
              </a:lnSpc>
              <a:spcBef>
                <a:spcPts val="300"/>
              </a:spcBef>
              <a:spcAft>
                <a:spcPts val="0"/>
              </a:spcAft>
              <a:buClr>
                <a:schemeClr val="dk1"/>
              </a:buClr>
              <a:buSzPts val="1400"/>
              <a:buFont typeface="Arial"/>
              <a:buChar char="»"/>
              <a:defRPr sz="1400"/>
            </a:lvl6pPr>
            <a:lvl7pPr marL="3200400" lvl="6" indent="-317500" algn="l" rtl="0">
              <a:lnSpc>
                <a:spcPct val="100000"/>
              </a:lnSpc>
              <a:spcBef>
                <a:spcPts val="300"/>
              </a:spcBef>
              <a:spcAft>
                <a:spcPts val="0"/>
              </a:spcAft>
              <a:buClr>
                <a:schemeClr val="dk1"/>
              </a:buClr>
              <a:buSzPts val="1400"/>
              <a:buFont typeface="Arial"/>
              <a:buChar char="»"/>
              <a:defRPr sz="1400"/>
            </a:lvl7pPr>
            <a:lvl8pPr marL="3657600" lvl="7" indent="-317500" algn="l" rtl="0">
              <a:lnSpc>
                <a:spcPct val="100000"/>
              </a:lnSpc>
              <a:spcBef>
                <a:spcPts val="300"/>
              </a:spcBef>
              <a:spcAft>
                <a:spcPts val="0"/>
              </a:spcAft>
              <a:buClr>
                <a:schemeClr val="dk1"/>
              </a:buClr>
              <a:buSzPts val="1400"/>
              <a:buFont typeface="Arial"/>
              <a:buChar char="»"/>
              <a:defRPr sz="1400"/>
            </a:lvl8pPr>
            <a:lvl9pPr marL="4114800" lvl="8" indent="-317500" algn="l" rtl="0">
              <a:lnSpc>
                <a:spcPct val="100000"/>
              </a:lnSpc>
              <a:spcBef>
                <a:spcPts val="300"/>
              </a:spcBef>
              <a:spcAft>
                <a:spcPts val="0"/>
              </a:spcAft>
              <a:buClr>
                <a:schemeClr val="dk1"/>
              </a:buClr>
              <a:buSzPts val="1400"/>
              <a:buFont typeface="Arial"/>
              <a:buChar char="»"/>
              <a:defRPr sz="1400"/>
            </a:lvl9pPr>
          </a:lstStyle>
          <a:p>
            <a:endParaRPr/>
          </a:p>
        </p:txBody>
      </p:sp>
      <p:sp>
        <p:nvSpPr>
          <p:cNvPr id="88" name="Google Shape;88;p17"/>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7"/>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17"/>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93" name="Google Shape;93;p18"/>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400"/>
              </a:spcBef>
              <a:spcAft>
                <a:spcPts val="0"/>
              </a:spcAft>
              <a:buClr>
                <a:schemeClr val="dk1"/>
              </a:buClr>
              <a:buSzPts val="1800"/>
              <a:buFont typeface="Arial"/>
              <a:buNone/>
              <a:defRPr sz="1800" b="1"/>
            </a:lvl1pPr>
            <a:lvl2pPr marL="914400" lvl="1" indent="-228600" algn="l" rtl="0">
              <a:lnSpc>
                <a:spcPct val="100000"/>
              </a:lnSpc>
              <a:spcBef>
                <a:spcPts val="300"/>
              </a:spcBef>
              <a:spcAft>
                <a:spcPts val="0"/>
              </a:spcAft>
              <a:buClr>
                <a:schemeClr val="dk1"/>
              </a:buClr>
              <a:buSzPts val="1500"/>
              <a:buFont typeface="Arial"/>
              <a:buNone/>
              <a:defRPr sz="1500" b="1"/>
            </a:lvl2pPr>
            <a:lvl3pPr marL="1371600" lvl="2" indent="-228600" algn="l" rtl="0">
              <a:lnSpc>
                <a:spcPct val="100000"/>
              </a:lnSpc>
              <a:spcBef>
                <a:spcPts val="300"/>
              </a:spcBef>
              <a:spcAft>
                <a:spcPts val="0"/>
              </a:spcAft>
              <a:buClr>
                <a:schemeClr val="dk1"/>
              </a:buClr>
              <a:buSzPts val="1400"/>
              <a:buFont typeface="Arial"/>
              <a:buNone/>
              <a:defRPr sz="1400" b="1"/>
            </a:lvl3pPr>
            <a:lvl4pPr marL="1828800" lvl="3" indent="-228600" algn="l" rtl="0">
              <a:lnSpc>
                <a:spcPct val="100000"/>
              </a:lnSpc>
              <a:spcBef>
                <a:spcPts val="200"/>
              </a:spcBef>
              <a:spcAft>
                <a:spcPts val="0"/>
              </a:spcAft>
              <a:buClr>
                <a:schemeClr val="dk1"/>
              </a:buClr>
              <a:buSzPts val="1200"/>
              <a:buFont typeface="Arial"/>
              <a:buNone/>
              <a:defRPr sz="1200" b="1"/>
            </a:lvl4pPr>
            <a:lvl5pPr marL="2286000" lvl="4" indent="-228600" algn="l" rtl="0">
              <a:lnSpc>
                <a:spcPct val="100000"/>
              </a:lnSpc>
              <a:spcBef>
                <a:spcPts val="200"/>
              </a:spcBef>
              <a:spcAft>
                <a:spcPts val="0"/>
              </a:spcAft>
              <a:buClr>
                <a:schemeClr val="dk1"/>
              </a:buClr>
              <a:buSzPts val="1200"/>
              <a:buFont typeface="Arial"/>
              <a:buNone/>
              <a:defRPr sz="1200" b="1"/>
            </a:lvl5pPr>
            <a:lvl6pPr marL="2743200" lvl="5" indent="-228600" algn="l" rtl="0">
              <a:lnSpc>
                <a:spcPct val="100000"/>
              </a:lnSpc>
              <a:spcBef>
                <a:spcPts val="200"/>
              </a:spcBef>
              <a:spcAft>
                <a:spcPts val="0"/>
              </a:spcAft>
              <a:buClr>
                <a:schemeClr val="dk1"/>
              </a:buClr>
              <a:buSzPts val="1200"/>
              <a:buFont typeface="Arial"/>
              <a:buNone/>
              <a:defRPr sz="1200" b="1"/>
            </a:lvl6pPr>
            <a:lvl7pPr marL="3200400" lvl="6" indent="-228600" algn="l" rtl="0">
              <a:lnSpc>
                <a:spcPct val="100000"/>
              </a:lnSpc>
              <a:spcBef>
                <a:spcPts val="200"/>
              </a:spcBef>
              <a:spcAft>
                <a:spcPts val="0"/>
              </a:spcAft>
              <a:buClr>
                <a:schemeClr val="dk1"/>
              </a:buClr>
              <a:buSzPts val="1200"/>
              <a:buFont typeface="Arial"/>
              <a:buNone/>
              <a:defRPr sz="1200" b="1"/>
            </a:lvl7pPr>
            <a:lvl8pPr marL="3657600" lvl="7" indent="-228600" algn="l" rtl="0">
              <a:lnSpc>
                <a:spcPct val="100000"/>
              </a:lnSpc>
              <a:spcBef>
                <a:spcPts val="200"/>
              </a:spcBef>
              <a:spcAft>
                <a:spcPts val="0"/>
              </a:spcAft>
              <a:buClr>
                <a:schemeClr val="dk1"/>
              </a:buClr>
              <a:buSzPts val="1200"/>
              <a:buFont typeface="Arial"/>
              <a:buNone/>
              <a:defRPr sz="1200" b="1"/>
            </a:lvl8pPr>
            <a:lvl9pPr marL="4114800" lvl="8" indent="-228600" algn="l" rtl="0">
              <a:lnSpc>
                <a:spcPct val="100000"/>
              </a:lnSpc>
              <a:spcBef>
                <a:spcPts val="200"/>
              </a:spcBef>
              <a:spcAft>
                <a:spcPts val="0"/>
              </a:spcAft>
              <a:buClr>
                <a:schemeClr val="dk1"/>
              </a:buClr>
              <a:buSzPts val="1200"/>
              <a:buFont typeface="Arial"/>
              <a:buNone/>
              <a:defRPr sz="1200" b="1"/>
            </a:lvl9pPr>
          </a:lstStyle>
          <a:p>
            <a:endParaRPr/>
          </a:p>
        </p:txBody>
      </p:sp>
      <p:sp>
        <p:nvSpPr>
          <p:cNvPr id="94" name="Google Shape;94;p1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400"/>
              </a:spcBef>
              <a:spcAft>
                <a:spcPts val="0"/>
              </a:spcAft>
              <a:buClr>
                <a:schemeClr val="dk1"/>
              </a:buClr>
              <a:buSzPts val="1800"/>
              <a:buFont typeface="Arial"/>
              <a:buChar char="•"/>
              <a:defRPr sz="1800"/>
            </a:lvl1pPr>
            <a:lvl2pPr marL="914400" lvl="1" indent="-323850" algn="l" rtl="0">
              <a:lnSpc>
                <a:spcPct val="100000"/>
              </a:lnSpc>
              <a:spcBef>
                <a:spcPts val="300"/>
              </a:spcBef>
              <a:spcAft>
                <a:spcPts val="0"/>
              </a:spcAft>
              <a:buClr>
                <a:schemeClr val="dk1"/>
              </a:buClr>
              <a:buSzPts val="1500"/>
              <a:buFont typeface="Arial"/>
              <a:buChar char="–"/>
              <a:defRPr sz="1500"/>
            </a:lvl2pPr>
            <a:lvl3pPr marL="1371600" lvl="2" indent="-317500" algn="l" rtl="0">
              <a:lnSpc>
                <a:spcPct val="100000"/>
              </a:lnSpc>
              <a:spcBef>
                <a:spcPts val="300"/>
              </a:spcBef>
              <a:spcAft>
                <a:spcPts val="0"/>
              </a:spcAft>
              <a:buClr>
                <a:schemeClr val="dk1"/>
              </a:buClr>
              <a:buSzPts val="1400"/>
              <a:buFont typeface="Arial"/>
              <a:buChar char="•"/>
              <a:defRPr sz="1400"/>
            </a:lvl3pPr>
            <a:lvl4pPr marL="1828800" lvl="3" indent="-304800" algn="l" rtl="0">
              <a:lnSpc>
                <a:spcPct val="100000"/>
              </a:lnSpc>
              <a:spcBef>
                <a:spcPts val="200"/>
              </a:spcBef>
              <a:spcAft>
                <a:spcPts val="0"/>
              </a:spcAft>
              <a:buClr>
                <a:schemeClr val="dk1"/>
              </a:buClr>
              <a:buSzPts val="1200"/>
              <a:buFont typeface="Arial"/>
              <a:buChar char="–"/>
              <a:defRPr sz="1200"/>
            </a:lvl4pPr>
            <a:lvl5pPr marL="2286000" lvl="4" indent="-304800" algn="l" rtl="0">
              <a:lnSpc>
                <a:spcPct val="100000"/>
              </a:lnSpc>
              <a:spcBef>
                <a:spcPts val="200"/>
              </a:spcBef>
              <a:spcAft>
                <a:spcPts val="0"/>
              </a:spcAft>
              <a:buClr>
                <a:schemeClr val="dk1"/>
              </a:buClr>
              <a:buSzPts val="1200"/>
              <a:buFont typeface="Arial"/>
              <a:buChar char="»"/>
              <a:defRPr sz="1200"/>
            </a:lvl5pPr>
            <a:lvl6pPr marL="2743200" lvl="5" indent="-304800" algn="l" rtl="0">
              <a:lnSpc>
                <a:spcPct val="100000"/>
              </a:lnSpc>
              <a:spcBef>
                <a:spcPts val="200"/>
              </a:spcBef>
              <a:spcAft>
                <a:spcPts val="0"/>
              </a:spcAft>
              <a:buClr>
                <a:schemeClr val="dk1"/>
              </a:buClr>
              <a:buSzPts val="1200"/>
              <a:buFont typeface="Arial"/>
              <a:buChar char="»"/>
              <a:defRPr sz="1200"/>
            </a:lvl6pPr>
            <a:lvl7pPr marL="3200400" lvl="6" indent="-304800" algn="l" rtl="0">
              <a:lnSpc>
                <a:spcPct val="100000"/>
              </a:lnSpc>
              <a:spcBef>
                <a:spcPts val="200"/>
              </a:spcBef>
              <a:spcAft>
                <a:spcPts val="0"/>
              </a:spcAft>
              <a:buClr>
                <a:schemeClr val="dk1"/>
              </a:buClr>
              <a:buSzPts val="1200"/>
              <a:buFont typeface="Arial"/>
              <a:buChar char="»"/>
              <a:defRPr sz="1200"/>
            </a:lvl7pPr>
            <a:lvl8pPr marL="3657600" lvl="7" indent="-304800" algn="l" rtl="0">
              <a:lnSpc>
                <a:spcPct val="100000"/>
              </a:lnSpc>
              <a:spcBef>
                <a:spcPts val="200"/>
              </a:spcBef>
              <a:spcAft>
                <a:spcPts val="0"/>
              </a:spcAft>
              <a:buClr>
                <a:schemeClr val="dk1"/>
              </a:buClr>
              <a:buSzPts val="1200"/>
              <a:buFont typeface="Arial"/>
              <a:buChar char="»"/>
              <a:defRPr sz="1200"/>
            </a:lvl8pPr>
            <a:lvl9pPr marL="4114800" lvl="8" indent="-304800" algn="l" rtl="0">
              <a:lnSpc>
                <a:spcPct val="100000"/>
              </a:lnSpc>
              <a:spcBef>
                <a:spcPts val="200"/>
              </a:spcBef>
              <a:spcAft>
                <a:spcPts val="0"/>
              </a:spcAft>
              <a:buClr>
                <a:schemeClr val="dk1"/>
              </a:buClr>
              <a:buSzPts val="1200"/>
              <a:buFont typeface="Arial"/>
              <a:buChar char="»"/>
              <a:defRPr sz="1200"/>
            </a:lvl9pPr>
          </a:lstStyle>
          <a:p>
            <a:endParaRPr/>
          </a:p>
        </p:txBody>
      </p:sp>
      <p:sp>
        <p:nvSpPr>
          <p:cNvPr id="95" name="Google Shape;95;p18"/>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400"/>
              </a:spcBef>
              <a:spcAft>
                <a:spcPts val="0"/>
              </a:spcAft>
              <a:buClr>
                <a:schemeClr val="dk1"/>
              </a:buClr>
              <a:buSzPts val="1800"/>
              <a:buFont typeface="Arial"/>
              <a:buNone/>
              <a:defRPr sz="1800" b="1"/>
            </a:lvl1pPr>
            <a:lvl2pPr marL="914400" lvl="1" indent="-228600" algn="l" rtl="0">
              <a:lnSpc>
                <a:spcPct val="100000"/>
              </a:lnSpc>
              <a:spcBef>
                <a:spcPts val="300"/>
              </a:spcBef>
              <a:spcAft>
                <a:spcPts val="0"/>
              </a:spcAft>
              <a:buClr>
                <a:schemeClr val="dk1"/>
              </a:buClr>
              <a:buSzPts val="1500"/>
              <a:buFont typeface="Arial"/>
              <a:buNone/>
              <a:defRPr sz="1500" b="1"/>
            </a:lvl2pPr>
            <a:lvl3pPr marL="1371600" lvl="2" indent="-228600" algn="l" rtl="0">
              <a:lnSpc>
                <a:spcPct val="100000"/>
              </a:lnSpc>
              <a:spcBef>
                <a:spcPts val="300"/>
              </a:spcBef>
              <a:spcAft>
                <a:spcPts val="0"/>
              </a:spcAft>
              <a:buClr>
                <a:schemeClr val="dk1"/>
              </a:buClr>
              <a:buSzPts val="1400"/>
              <a:buFont typeface="Arial"/>
              <a:buNone/>
              <a:defRPr sz="1400" b="1"/>
            </a:lvl3pPr>
            <a:lvl4pPr marL="1828800" lvl="3" indent="-228600" algn="l" rtl="0">
              <a:lnSpc>
                <a:spcPct val="100000"/>
              </a:lnSpc>
              <a:spcBef>
                <a:spcPts val="200"/>
              </a:spcBef>
              <a:spcAft>
                <a:spcPts val="0"/>
              </a:spcAft>
              <a:buClr>
                <a:schemeClr val="dk1"/>
              </a:buClr>
              <a:buSzPts val="1200"/>
              <a:buFont typeface="Arial"/>
              <a:buNone/>
              <a:defRPr sz="1200" b="1"/>
            </a:lvl4pPr>
            <a:lvl5pPr marL="2286000" lvl="4" indent="-228600" algn="l" rtl="0">
              <a:lnSpc>
                <a:spcPct val="100000"/>
              </a:lnSpc>
              <a:spcBef>
                <a:spcPts val="200"/>
              </a:spcBef>
              <a:spcAft>
                <a:spcPts val="0"/>
              </a:spcAft>
              <a:buClr>
                <a:schemeClr val="dk1"/>
              </a:buClr>
              <a:buSzPts val="1200"/>
              <a:buFont typeface="Arial"/>
              <a:buNone/>
              <a:defRPr sz="1200" b="1"/>
            </a:lvl5pPr>
            <a:lvl6pPr marL="2743200" lvl="5" indent="-228600" algn="l" rtl="0">
              <a:lnSpc>
                <a:spcPct val="100000"/>
              </a:lnSpc>
              <a:spcBef>
                <a:spcPts val="200"/>
              </a:spcBef>
              <a:spcAft>
                <a:spcPts val="0"/>
              </a:spcAft>
              <a:buClr>
                <a:schemeClr val="dk1"/>
              </a:buClr>
              <a:buSzPts val="1200"/>
              <a:buFont typeface="Arial"/>
              <a:buNone/>
              <a:defRPr sz="1200" b="1"/>
            </a:lvl6pPr>
            <a:lvl7pPr marL="3200400" lvl="6" indent="-228600" algn="l" rtl="0">
              <a:lnSpc>
                <a:spcPct val="100000"/>
              </a:lnSpc>
              <a:spcBef>
                <a:spcPts val="200"/>
              </a:spcBef>
              <a:spcAft>
                <a:spcPts val="0"/>
              </a:spcAft>
              <a:buClr>
                <a:schemeClr val="dk1"/>
              </a:buClr>
              <a:buSzPts val="1200"/>
              <a:buFont typeface="Arial"/>
              <a:buNone/>
              <a:defRPr sz="1200" b="1"/>
            </a:lvl7pPr>
            <a:lvl8pPr marL="3657600" lvl="7" indent="-228600" algn="l" rtl="0">
              <a:lnSpc>
                <a:spcPct val="100000"/>
              </a:lnSpc>
              <a:spcBef>
                <a:spcPts val="200"/>
              </a:spcBef>
              <a:spcAft>
                <a:spcPts val="0"/>
              </a:spcAft>
              <a:buClr>
                <a:schemeClr val="dk1"/>
              </a:buClr>
              <a:buSzPts val="1200"/>
              <a:buFont typeface="Arial"/>
              <a:buNone/>
              <a:defRPr sz="1200" b="1"/>
            </a:lvl8pPr>
            <a:lvl9pPr marL="4114800" lvl="8" indent="-228600" algn="l" rtl="0">
              <a:lnSpc>
                <a:spcPct val="100000"/>
              </a:lnSpc>
              <a:spcBef>
                <a:spcPts val="200"/>
              </a:spcBef>
              <a:spcAft>
                <a:spcPts val="0"/>
              </a:spcAft>
              <a:buClr>
                <a:schemeClr val="dk1"/>
              </a:buClr>
              <a:buSzPts val="1200"/>
              <a:buFont typeface="Arial"/>
              <a:buNone/>
              <a:defRPr sz="1200" b="1"/>
            </a:lvl9pPr>
          </a:lstStyle>
          <a:p>
            <a:endParaRPr/>
          </a:p>
        </p:txBody>
      </p:sp>
      <p:sp>
        <p:nvSpPr>
          <p:cNvPr id="96" name="Google Shape;96;p18"/>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400"/>
              </a:spcBef>
              <a:spcAft>
                <a:spcPts val="0"/>
              </a:spcAft>
              <a:buClr>
                <a:schemeClr val="dk1"/>
              </a:buClr>
              <a:buSzPts val="1800"/>
              <a:buFont typeface="Arial"/>
              <a:buChar char="•"/>
              <a:defRPr sz="1800"/>
            </a:lvl1pPr>
            <a:lvl2pPr marL="914400" lvl="1" indent="-323850" algn="l" rtl="0">
              <a:lnSpc>
                <a:spcPct val="100000"/>
              </a:lnSpc>
              <a:spcBef>
                <a:spcPts val="300"/>
              </a:spcBef>
              <a:spcAft>
                <a:spcPts val="0"/>
              </a:spcAft>
              <a:buClr>
                <a:schemeClr val="dk1"/>
              </a:buClr>
              <a:buSzPts val="1500"/>
              <a:buFont typeface="Arial"/>
              <a:buChar char="–"/>
              <a:defRPr sz="1500"/>
            </a:lvl2pPr>
            <a:lvl3pPr marL="1371600" lvl="2" indent="-317500" algn="l" rtl="0">
              <a:lnSpc>
                <a:spcPct val="100000"/>
              </a:lnSpc>
              <a:spcBef>
                <a:spcPts val="300"/>
              </a:spcBef>
              <a:spcAft>
                <a:spcPts val="0"/>
              </a:spcAft>
              <a:buClr>
                <a:schemeClr val="dk1"/>
              </a:buClr>
              <a:buSzPts val="1400"/>
              <a:buFont typeface="Arial"/>
              <a:buChar char="•"/>
              <a:defRPr sz="1400"/>
            </a:lvl3pPr>
            <a:lvl4pPr marL="1828800" lvl="3" indent="-304800" algn="l" rtl="0">
              <a:lnSpc>
                <a:spcPct val="100000"/>
              </a:lnSpc>
              <a:spcBef>
                <a:spcPts val="200"/>
              </a:spcBef>
              <a:spcAft>
                <a:spcPts val="0"/>
              </a:spcAft>
              <a:buClr>
                <a:schemeClr val="dk1"/>
              </a:buClr>
              <a:buSzPts val="1200"/>
              <a:buFont typeface="Arial"/>
              <a:buChar char="–"/>
              <a:defRPr sz="1200"/>
            </a:lvl4pPr>
            <a:lvl5pPr marL="2286000" lvl="4" indent="-304800" algn="l" rtl="0">
              <a:lnSpc>
                <a:spcPct val="100000"/>
              </a:lnSpc>
              <a:spcBef>
                <a:spcPts val="200"/>
              </a:spcBef>
              <a:spcAft>
                <a:spcPts val="0"/>
              </a:spcAft>
              <a:buClr>
                <a:schemeClr val="dk1"/>
              </a:buClr>
              <a:buSzPts val="1200"/>
              <a:buFont typeface="Arial"/>
              <a:buChar char="»"/>
              <a:defRPr sz="1200"/>
            </a:lvl5pPr>
            <a:lvl6pPr marL="2743200" lvl="5" indent="-304800" algn="l" rtl="0">
              <a:lnSpc>
                <a:spcPct val="100000"/>
              </a:lnSpc>
              <a:spcBef>
                <a:spcPts val="200"/>
              </a:spcBef>
              <a:spcAft>
                <a:spcPts val="0"/>
              </a:spcAft>
              <a:buClr>
                <a:schemeClr val="dk1"/>
              </a:buClr>
              <a:buSzPts val="1200"/>
              <a:buFont typeface="Arial"/>
              <a:buChar char="»"/>
              <a:defRPr sz="1200"/>
            </a:lvl6pPr>
            <a:lvl7pPr marL="3200400" lvl="6" indent="-304800" algn="l" rtl="0">
              <a:lnSpc>
                <a:spcPct val="100000"/>
              </a:lnSpc>
              <a:spcBef>
                <a:spcPts val="200"/>
              </a:spcBef>
              <a:spcAft>
                <a:spcPts val="0"/>
              </a:spcAft>
              <a:buClr>
                <a:schemeClr val="dk1"/>
              </a:buClr>
              <a:buSzPts val="1200"/>
              <a:buFont typeface="Arial"/>
              <a:buChar char="»"/>
              <a:defRPr sz="1200"/>
            </a:lvl7pPr>
            <a:lvl8pPr marL="3657600" lvl="7" indent="-304800" algn="l" rtl="0">
              <a:lnSpc>
                <a:spcPct val="100000"/>
              </a:lnSpc>
              <a:spcBef>
                <a:spcPts val="200"/>
              </a:spcBef>
              <a:spcAft>
                <a:spcPts val="0"/>
              </a:spcAft>
              <a:buClr>
                <a:schemeClr val="dk1"/>
              </a:buClr>
              <a:buSzPts val="1200"/>
              <a:buFont typeface="Arial"/>
              <a:buChar char="»"/>
              <a:defRPr sz="1200"/>
            </a:lvl8pPr>
            <a:lvl9pPr marL="4114800" lvl="8" indent="-304800" algn="l" rtl="0">
              <a:lnSpc>
                <a:spcPct val="100000"/>
              </a:lnSpc>
              <a:spcBef>
                <a:spcPts val="200"/>
              </a:spcBef>
              <a:spcAft>
                <a:spcPts val="0"/>
              </a:spcAft>
              <a:buClr>
                <a:schemeClr val="dk1"/>
              </a:buClr>
              <a:buSzPts val="1200"/>
              <a:buFont typeface="Arial"/>
              <a:buChar char="»"/>
              <a:defRPr sz="1200"/>
            </a:lvl9pPr>
          </a:lstStyle>
          <a:p>
            <a:endParaRPr/>
          </a:p>
        </p:txBody>
      </p:sp>
      <p:sp>
        <p:nvSpPr>
          <p:cNvPr id="97" name="Google Shape;97;p18"/>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8"/>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8"/>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3000" b="1" cap="none"/>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02" name="Google Shape;102;p19"/>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chemeClr val="dk1"/>
              </a:buClr>
              <a:buSzPts val="1500"/>
              <a:buFont typeface="Arial"/>
              <a:buNone/>
              <a:defRPr sz="1500"/>
            </a:lvl1pPr>
            <a:lvl2pPr marL="914400" lvl="1" indent="-228600" algn="l" rtl="0">
              <a:lnSpc>
                <a:spcPct val="100000"/>
              </a:lnSpc>
              <a:spcBef>
                <a:spcPts val="300"/>
              </a:spcBef>
              <a:spcAft>
                <a:spcPts val="0"/>
              </a:spcAft>
              <a:buClr>
                <a:schemeClr val="dk1"/>
              </a:buClr>
              <a:buSzPts val="1400"/>
              <a:buFont typeface="Arial"/>
              <a:buNone/>
              <a:defRPr sz="1400"/>
            </a:lvl2pPr>
            <a:lvl3pPr marL="1371600" lvl="2" indent="-228600" algn="l" rtl="0">
              <a:lnSpc>
                <a:spcPct val="100000"/>
              </a:lnSpc>
              <a:spcBef>
                <a:spcPts val="200"/>
              </a:spcBef>
              <a:spcAft>
                <a:spcPts val="0"/>
              </a:spcAft>
              <a:buClr>
                <a:schemeClr val="dk1"/>
              </a:buClr>
              <a:buSzPts val="1200"/>
              <a:buFont typeface="Arial"/>
              <a:buNone/>
              <a:defRPr sz="1200"/>
            </a:lvl3pPr>
            <a:lvl4pPr marL="1828800" lvl="3" indent="-228600" algn="l" rtl="0">
              <a:lnSpc>
                <a:spcPct val="100000"/>
              </a:lnSpc>
              <a:spcBef>
                <a:spcPts val="200"/>
              </a:spcBef>
              <a:spcAft>
                <a:spcPts val="0"/>
              </a:spcAft>
              <a:buClr>
                <a:schemeClr val="dk1"/>
              </a:buClr>
              <a:buSzPts val="1100"/>
              <a:buFont typeface="Arial"/>
              <a:buNone/>
              <a:defRPr sz="1100"/>
            </a:lvl4pPr>
            <a:lvl5pPr marL="2286000" lvl="4" indent="-228600" algn="l" rtl="0">
              <a:lnSpc>
                <a:spcPct val="100000"/>
              </a:lnSpc>
              <a:spcBef>
                <a:spcPts val="200"/>
              </a:spcBef>
              <a:spcAft>
                <a:spcPts val="0"/>
              </a:spcAft>
              <a:buClr>
                <a:schemeClr val="dk1"/>
              </a:buClr>
              <a:buSzPts val="1100"/>
              <a:buFont typeface="Arial"/>
              <a:buNone/>
              <a:defRPr sz="1100"/>
            </a:lvl5pPr>
            <a:lvl6pPr marL="2743200" lvl="5" indent="-228600" algn="l" rtl="0">
              <a:lnSpc>
                <a:spcPct val="100000"/>
              </a:lnSpc>
              <a:spcBef>
                <a:spcPts val="200"/>
              </a:spcBef>
              <a:spcAft>
                <a:spcPts val="0"/>
              </a:spcAft>
              <a:buClr>
                <a:schemeClr val="dk1"/>
              </a:buClr>
              <a:buSzPts val="1100"/>
              <a:buFont typeface="Arial"/>
              <a:buNone/>
              <a:defRPr sz="1100"/>
            </a:lvl6pPr>
            <a:lvl7pPr marL="3200400" lvl="6" indent="-228600" algn="l" rtl="0">
              <a:lnSpc>
                <a:spcPct val="100000"/>
              </a:lnSpc>
              <a:spcBef>
                <a:spcPts val="200"/>
              </a:spcBef>
              <a:spcAft>
                <a:spcPts val="0"/>
              </a:spcAft>
              <a:buClr>
                <a:schemeClr val="dk1"/>
              </a:buClr>
              <a:buSzPts val="1100"/>
              <a:buFont typeface="Arial"/>
              <a:buNone/>
              <a:defRPr sz="1100"/>
            </a:lvl7pPr>
            <a:lvl8pPr marL="3657600" lvl="7" indent="-228600" algn="l" rtl="0">
              <a:lnSpc>
                <a:spcPct val="100000"/>
              </a:lnSpc>
              <a:spcBef>
                <a:spcPts val="200"/>
              </a:spcBef>
              <a:spcAft>
                <a:spcPts val="0"/>
              </a:spcAft>
              <a:buClr>
                <a:schemeClr val="dk1"/>
              </a:buClr>
              <a:buSzPts val="1100"/>
              <a:buFont typeface="Arial"/>
              <a:buNone/>
              <a:defRPr sz="1100"/>
            </a:lvl8pPr>
            <a:lvl9pPr marL="4114800" lvl="8" indent="-228600" algn="l" rtl="0">
              <a:lnSpc>
                <a:spcPct val="100000"/>
              </a:lnSpc>
              <a:spcBef>
                <a:spcPts val="200"/>
              </a:spcBef>
              <a:spcAft>
                <a:spcPts val="0"/>
              </a:spcAft>
              <a:buClr>
                <a:schemeClr val="dk1"/>
              </a:buClr>
              <a:buSzPts val="1100"/>
              <a:buFont typeface="Arial"/>
              <a:buNone/>
              <a:defRPr sz="1100"/>
            </a:lvl9pPr>
          </a:lstStyle>
          <a:p>
            <a:endParaRPr/>
          </a:p>
        </p:txBody>
      </p:sp>
      <p:sp>
        <p:nvSpPr>
          <p:cNvPr id="103" name="Google Shape;103;p19"/>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19"/>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19"/>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08" name="Google Shape;108;p20"/>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0"/>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0"/>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57201" y="204788"/>
            <a:ext cx="3008400" cy="871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500" b="1"/>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13" name="Google Shape;113;p21"/>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500"/>
              </a:spcBef>
              <a:spcAft>
                <a:spcPts val="0"/>
              </a:spcAft>
              <a:buClr>
                <a:schemeClr val="dk1"/>
              </a:buClr>
              <a:buSzPts val="2400"/>
              <a:buFont typeface="Arial"/>
              <a:buChar char="•"/>
              <a:defRPr sz="2400"/>
            </a:lvl1pPr>
            <a:lvl2pPr marL="914400" lvl="1" indent="-361950" algn="l" rtl="0">
              <a:lnSpc>
                <a:spcPct val="100000"/>
              </a:lnSpc>
              <a:spcBef>
                <a:spcPts val="400"/>
              </a:spcBef>
              <a:spcAft>
                <a:spcPts val="0"/>
              </a:spcAft>
              <a:buClr>
                <a:schemeClr val="dk1"/>
              </a:buClr>
              <a:buSzPts val="2100"/>
              <a:buFont typeface="Arial"/>
              <a:buChar char="–"/>
              <a:defRPr sz="2100"/>
            </a:lvl2pPr>
            <a:lvl3pPr marL="1371600" lvl="2" indent="-342900" algn="l" rtl="0">
              <a:lnSpc>
                <a:spcPct val="100000"/>
              </a:lnSpc>
              <a:spcBef>
                <a:spcPts val="400"/>
              </a:spcBef>
              <a:spcAft>
                <a:spcPts val="0"/>
              </a:spcAft>
              <a:buClr>
                <a:schemeClr val="dk1"/>
              </a:buClr>
              <a:buSzPts val="1800"/>
              <a:buFont typeface="Arial"/>
              <a:buChar char="•"/>
              <a:defRPr sz="1800"/>
            </a:lvl3pPr>
            <a:lvl4pPr marL="1828800" lvl="3" indent="-323850" algn="l" rtl="0">
              <a:lnSpc>
                <a:spcPct val="100000"/>
              </a:lnSpc>
              <a:spcBef>
                <a:spcPts val="300"/>
              </a:spcBef>
              <a:spcAft>
                <a:spcPts val="0"/>
              </a:spcAft>
              <a:buClr>
                <a:schemeClr val="dk1"/>
              </a:buClr>
              <a:buSzPts val="1500"/>
              <a:buFont typeface="Arial"/>
              <a:buChar char="–"/>
              <a:defRPr sz="1500"/>
            </a:lvl4pPr>
            <a:lvl5pPr marL="2286000" lvl="4" indent="-323850" algn="l" rtl="0">
              <a:lnSpc>
                <a:spcPct val="100000"/>
              </a:lnSpc>
              <a:spcBef>
                <a:spcPts val="300"/>
              </a:spcBef>
              <a:spcAft>
                <a:spcPts val="0"/>
              </a:spcAft>
              <a:buClr>
                <a:schemeClr val="dk1"/>
              </a:buClr>
              <a:buSzPts val="1500"/>
              <a:buFont typeface="Arial"/>
              <a:buChar char="»"/>
              <a:defRPr sz="1500"/>
            </a:lvl5pPr>
            <a:lvl6pPr marL="2743200" lvl="5" indent="-323850" algn="l" rtl="0">
              <a:lnSpc>
                <a:spcPct val="100000"/>
              </a:lnSpc>
              <a:spcBef>
                <a:spcPts val="300"/>
              </a:spcBef>
              <a:spcAft>
                <a:spcPts val="0"/>
              </a:spcAft>
              <a:buClr>
                <a:schemeClr val="dk1"/>
              </a:buClr>
              <a:buSzPts val="1500"/>
              <a:buFont typeface="Arial"/>
              <a:buChar char="»"/>
              <a:defRPr sz="1500"/>
            </a:lvl6pPr>
            <a:lvl7pPr marL="3200400" lvl="6" indent="-323850" algn="l" rtl="0">
              <a:lnSpc>
                <a:spcPct val="100000"/>
              </a:lnSpc>
              <a:spcBef>
                <a:spcPts val="300"/>
              </a:spcBef>
              <a:spcAft>
                <a:spcPts val="0"/>
              </a:spcAft>
              <a:buClr>
                <a:schemeClr val="dk1"/>
              </a:buClr>
              <a:buSzPts val="1500"/>
              <a:buFont typeface="Arial"/>
              <a:buChar char="»"/>
              <a:defRPr sz="1500"/>
            </a:lvl7pPr>
            <a:lvl8pPr marL="3657600" lvl="7" indent="-323850" algn="l" rtl="0">
              <a:lnSpc>
                <a:spcPct val="100000"/>
              </a:lnSpc>
              <a:spcBef>
                <a:spcPts val="300"/>
              </a:spcBef>
              <a:spcAft>
                <a:spcPts val="0"/>
              </a:spcAft>
              <a:buClr>
                <a:schemeClr val="dk1"/>
              </a:buClr>
              <a:buSzPts val="1500"/>
              <a:buFont typeface="Arial"/>
              <a:buChar char="»"/>
              <a:defRPr sz="1500"/>
            </a:lvl8pPr>
            <a:lvl9pPr marL="4114800" lvl="8" indent="-323850" algn="l" rtl="0">
              <a:lnSpc>
                <a:spcPct val="100000"/>
              </a:lnSpc>
              <a:spcBef>
                <a:spcPts val="300"/>
              </a:spcBef>
              <a:spcAft>
                <a:spcPts val="0"/>
              </a:spcAft>
              <a:buClr>
                <a:schemeClr val="dk1"/>
              </a:buClr>
              <a:buSzPts val="1500"/>
              <a:buFont typeface="Arial"/>
              <a:buChar char="»"/>
              <a:defRPr sz="1500"/>
            </a:lvl9pPr>
          </a:lstStyle>
          <a:p>
            <a:endParaRPr/>
          </a:p>
        </p:txBody>
      </p:sp>
      <p:sp>
        <p:nvSpPr>
          <p:cNvPr id="114" name="Google Shape;114;p21"/>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chemeClr val="dk1"/>
              </a:buClr>
              <a:buSzPts val="1100"/>
              <a:buFont typeface="Arial"/>
              <a:buNone/>
              <a:defRPr sz="1100"/>
            </a:lvl1pPr>
            <a:lvl2pPr marL="914400" lvl="1" indent="-228600" algn="l" rtl="0">
              <a:lnSpc>
                <a:spcPct val="100000"/>
              </a:lnSpc>
              <a:spcBef>
                <a:spcPts val="200"/>
              </a:spcBef>
              <a:spcAft>
                <a:spcPts val="0"/>
              </a:spcAft>
              <a:buClr>
                <a:schemeClr val="dk1"/>
              </a:buClr>
              <a:buSzPts val="900"/>
              <a:buFont typeface="Arial"/>
              <a:buNone/>
              <a:defRPr sz="900"/>
            </a:lvl2pPr>
            <a:lvl3pPr marL="1371600" lvl="2" indent="-228600" algn="l" rtl="0">
              <a:lnSpc>
                <a:spcPct val="100000"/>
              </a:lnSpc>
              <a:spcBef>
                <a:spcPts val="2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700"/>
              <a:buFont typeface="Arial"/>
              <a:buNone/>
              <a:defRPr sz="700"/>
            </a:lvl4pPr>
            <a:lvl5pPr marL="2286000" lvl="4" indent="-228600" algn="l" rtl="0">
              <a:lnSpc>
                <a:spcPct val="100000"/>
              </a:lnSpc>
              <a:spcBef>
                <a:spcPts val="100"/>
              </a:spcBef>
              <a:spcAft>
                <a:spcPts val="0"/>
              </a:spcAft>
              <a:buClr>
                <a:schemeClr val="dk1"/>
              </a:buClr>
              <a:buSzPts val="700"/>
              <a:buFont typeface="Arial"/>
              <a:buNone/>
              <a:defRPr sz="700"/>
            </a:lvl5pPr>
            <a:lvl6pPr marL="2743200" lvl="5" indent="-228600" algn="l" rtl="0">
              <a:lnSpc>
                <a:spcPct val="100000"/>
              </a:lnSpc>
              <a:spcBef>
                <a:spcPts val="100"/>
              </a:spcBef>
              <a:spcAft>
                <a:spcPts val="0"/>
              </a:spcAft>
              <a:buClr>
                <a:schemeClr val="dk1"/>
              </a:buClr>
              <a:buSzPts val="700"/>
              <a:buFont typeface="Arial"/>
              <a:buNone/>
              <a:defRPr sz="700"/>
            </a:lvl6pPr>
            <a:lvl7pPr marL="3200400" lvl="6" indent="-228600" algn="l" rtl="0">
              <a:lnSpc>
                <a:spcPct val="100000"/>
              </a:lnSpc>
              <a:spcBef>
                <a:spcPts val="100"/>
              </a:spcBef>
              <a:spcAft>
                <a:spcPts val="0"/>
              </a:spcAft>
              <a:buClr>
                <a:schemeClr val="dk1"/>
              </a:buClr>
              <a:buSzPts val="700"/>
              <a:buFont typeface="Arial"/>
              <a:buNone/>
              <a:defRPr sz="700"/>
            </a:lvl7pPr>
            <a:lvl8pPr marL="3657600" lvl="7" indent="-228600" algn="l" rtl="0">
              <a:lnSpc>
                <a:spcPct val="100000"/>
              </a:lnSpc>
              <a:spcBef>
                <a:spcPts val="100"/>
              </a:spcBef>
              <a:spcAft>
                <a:spcPts val="0"/>
              </a:spcAft>
              <a:buClr>
                <a:schemeClr val="dk1"/>
              </a:buClr>
              <a:buSzPts val="700"/>
              <a:buFont typeface="Arial"/>
              <a:buNone/>
              <a:defRPr sz="700"/>
            </a:lvl8pPr>
            <a:lvl9pPr marL="4114800" lvl="8" indent="-228600" algn="l" rtl="0">
              <a:lnSpc>
                <a:spcPct val="100000"/>
              </a:lnSpc>
              <a:spcBef>
                <a:spcPts val="100"/>
              </a:spcBef>
              <a:spcAft>
                <a:spcPts val="0"/>
              </a:spcAft>
              <a:buClr>
                <a:schemeClr val="dk1"/>
              </a:buClr>
              <a:buSzPts val="700"/>
              <a:buFont typeface="Arial"/>
              <a:buNone/>
              <a:defRPr sz="700"/>
            </a:lvl9pPr>
          </a:lstStyle>
          <a:p>
            <a:endParaRPr/>
          </a:p>
        </p:txBody>
      </p:sp>
      <p:sp>
        <p:nvSpPr>
          <p:cNvPr id="115" name="Google Shape;115;p21"/>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1"/>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1"/>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500" b="1"/>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0" name="Google Shape;120;p22"/>
          <p:cNvSpPr>
            <a:spLocks noGrp="1"/>
          </p:cNvSpPr>
          <p:nvPr>
            <p:ph type="pic" idx="2"/>
          </p:nvPr>
        </p:nvSpPr>
        <p:spPr>
          <a:xfrm>
            <a:off x="1792288" y="459581"/>
            <a:ext cx="5486400" cy="3086100"/>
          </a:xfrm>
          <a:prstGeom prst="rect">
            <a:avLst/>
          </a:prstGeom>
          <a:noFill/>
          <a:ln>
            <a:noFill/>
          </a:ln>
        </p:spPr>
      </p:sp>
      <p:sp>
        <p:nvSpPr>
          <p:cNvPr id="121" name="Google Shape;121;p22"/>
          <p:cNvSpPr txBox="1">
            <a:spLocks noGrp="1"/>
          </p:cNvSpPr>
          <p:nvPr>
            <p:ph type="body" idx="1"/>
          </p:nvPr>
        </p:nvSpPr>
        <p:spPr>
          <a:xfrm>
            <a:off x="1792288" y="4025504"/>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chemeClr val="dk1"/>
              </a:buClr>
              <a:buSzPts val="1100"/>
              <a:buFont typeface="Arial"/>
              <a:buNone/>
              <a:defRPr sz="1100"/>
            </a:lvl1pPr>
            <a:lvl2pPr marL="914400" lvl="1" indent="-228600" algn="l" rtl="0">
              <a:lnSpc>
                <a:spcPct val="100000"/>
              </a:lnSpc>
              <a:spcBef>
                <a:spcPts val="200"/>
              </a:spcBef>
              <a:spcAft>
                <a:spcPts val="0"/>
              </a:spcAft>
              <a:buClr>
                <a:schemeClr val="dk1"/>
              </a:buClr>
              <a:buSzPts val="900"/>
              <a:buFont typeface="Arial"/>
              <a:buNone/>
              <a:defRPr sz="900"/>
            </a:lvl2pPr>
            <a:lvl3pPr marL="1371600" lvl="2" indent="-228600" algn="l" rtl="0">
              <a:lnSpc>
                <a:spcPct val="100000"/>
              </a:lnSpc>
              <a:spcBef>
                <a:spcPts val="2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700"/>
              <a:buFont typeface="Arial"/>
              <a:buNone/>
              <a:defRPr sz="700"/>
            </a:lvl4pPr>
            <a:lvl5pPr marL="2286000" lvl="4" indent="-228600" algn="l" rtl="0">
              <a:lnSpc>
                <a:spcPct val="100000"/>
              </a:lnSpc>
              <a:spcBef>
                <a:spcPts val="100"/>
              </a:spcBef>
              <a:spcAft>
                <a:spcPts val="0"/>
              </a:spcAft>
              <a:buClr>
                <a:schemeClr val="dk1"/>
              </a:buClr>
              <a:buSzPts val="700"/>
              <a:buFont typeface="Arial"/>
              <a:buNone/>
              <a:defRPr sz="700"/>
            </a:lvl5pPr>
            <a:lvl6pPr marL="2743200" lvl="5" indent="-228600" algn="l" rtl="0">
              <a:lnSpc>
                <a:spcPct val="100000"/>
              </a:lnSpc>
              <a:spcBef>
                <a:spcPts val="100"/>
              </a:spcBef>
              <a:spcAft>
                <a:spcPts val="0"/>
              </a:spcAft>
              <a:buClr>
                <a:schemeClr val="dk1"/>
              </a:buClr>
              <a:buSzPts val="700"/>
              <a:buFont typeface="Arial"/>
              <a:buNone/>
              <a:defRPr sz="700"/>
            </a:lvl6pPr>
            <a:lvl7pPr marL="3200400" lvl="6" indent="-228600" algn="l" rtl="0">
              <a:lnSpc>
                <a:spcPct val="100000"/>
              </a:lnSpc>
              <a:spcBef>
                <a:spcPts val="100"/>
              </a:spcBef>
              <a:spcAft>
                <a:spcPts val="0"/>
              </a:spcAft>
              <a:buClr>
                <a:schemeClr val="dk1"/>
              </a:buClr>
              <a:buSzPts val="700"/>
              <a:buFont typeface="Arial"/>
              <a:buNone/>
              <a:defRPr sz="700"/>
            </a:lvl7pPr>
            <a:lvl8pPr marL="3657600" lvl="7" indent="-228600" algn="l" rtl="0">
              <a:lnSpc>
                <a:spcPct val="100000"/>
              </a:lnSpc>
              <a:spcBef>
                <a:spcPts val="100"/>
              </a:spcBef>
              <a:spcAft>
                <a:spcPts val="0"/>
              </a:spcAft>
              <a:buClr>
                <a:schemeClr val="dk1"/>
              </a:buClr>
              <a:buSzPts val="700"/>
              <a:buFont typeface="Arial"/>
              <a:buNone/>
              <a:defRPr sz="700"/>
            </a:lvl8pPr>
            <a:lvl9pPr marL="4114800" lvl="8" indent="-228600" algn="l" rtl="0">
              <a:lnSpc>
                <a:spcPct val="100000"/>
              </a:lnSpc>
              <a:spcBef>
                <a:spcPts val="100"/>
              </a:spcBef>
              <a:spcAft>
                <a:spcPts val="0"/>
              </a:spcAft>
              <a:buClr>
                <a:schemeClr val="dk1"/>
              </a:buClr>
              <a:buSzPts val="700"/>
              <a:buFont typeface="Arial"/>
              <a:buNone/>
              <a:defRPr sz="700"/>
            </a:lvl9pPr>
          </a:lstStyle>
          <a:p>
            <a:endParaRPr/>
          </a:p>
        </p:txBody>
      </p:sp>
      <p:sp>
        <p:nvSpPr>
          <p:cNvPr id="122" name="Google Shape;122;p22"/>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2"/>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2"/>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7" name="Google Shape;127;p23"/>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Clr>
                <a:schemeClr val="dk1"/>
              </a:buClr>
              <a:buSzPts val="1400"/>
              <a:buChar char="•"/>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 name="Google Shape;128;p23"/>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3"/>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3"/>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rot="5400000">
            <a:off x="5463750" y="1371630"/>
            <a:ext cx="4388700" cy="20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3" name="Google Shape;133;p24"/>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Clr>
                <a:schemeClr val="dk1"/>
              </a:buClr>
              <a:buSzPts val="1400"/>
              <a:buChar char="•"/>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 name="Google Shape;134;p24"/>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9pPr>
          </a:lstStyle>
          <a:p>
            <a:endParaRPr/>
          </a:p>
        </p:txBody>
      </p:sp>
      <p:sp>
        <p:nvSpPr>
          <p:cNvPr id="64" name="Google Shape;64;p1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13"/>
          <p:cNvSpPr txBox="1">
            <a:spLocks noGrp="1"/>
          </p:cNvSpPr>
          <p:nvPr>
            <p:ph type="dt" idx="10"/>
          </p:nvPr>
        </p:nvSpPr>
        <p:spPr>
          <a:xfrm>
            <a:off x="457200" y="4683919"/>
            <a:ext cx="2133600" cy="357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6" name="Google Shape;66;p13"/>
          <p:cNvSpPr txBox="1">
            <a:spLocks noGrp="1"/>
          </p:cNvSpPr>
          <p:nvPr>
            <p:ph type="ftr" idx="11"/>
          </p:nvPr>
        </p:nvSpPr>
        <p:spPr>
          <a:xfrm>
            <a:off x="3124200" y="4683919"/>
            <a:ext cx="2895600" cy="3573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 name="Google Shape;67;p13"/>
          <p:cNvSpPr txBox="1">
            <a:spLocks noGrp="1"/>
          </p:cNvSpPr>
          <p:nvPr>
            <p:ph type="sldNum" idx="12"/>
          </p:nvPr>
        </p:nvSpPr>
        <p:spPr>
          <a:xfrm>
            <a:off x="6553200" y="4683919"/>
            <a:ext cx="2133600" cy="3573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hyperlink" Target="https://energy.ec.europa.eu/document/download/acf89903-33d1-4578-b50d-b0aafcf77d45_en?filename=08_EL_REPowerEU_fiche_two_years_on.pdf"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p:nvPr/>
        </p:nvSpPr>
        <p:spPr>
          <a:xfrm>
            <a:off x="3426725" y="1741725"/>
            <a:ext cx="49161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rgbClr val="3C4043"/>
              </a:solidFill>
              <a:highlight>
                <a:srgbClr val="FFFFFF"/>
              </a:highlight>
            </a:endParaRPr>
          </a:p>
          <a:p>
            <a:pPr marL="457200" lvl="0" indent="-355600" algn="l" rtl="0">
              <a:spcBef>
                <a:spcPts val="0"/>
              </a:spcBef>
              <a:spcAft>
                <a:spcPts val="0"/>
              </a:spcAft>
              <a:buClr>
                <a:srgbClr val="EF6C00"/>
              </a:buClr>
              <a:buSzPts val="2000"/>
              <a:buAutoNum type="arabicPeriod"/>
            </a:pPr>
            <a:r>
              <a:rPr lang="en" sz="2000" b="1">
                <a:solidFill>
                  <a:srgbClr val="EF6C00"/>
                </a:solidFill>
                <a:highlight>
                  <a:srgbClr val="FFFFFF"/>
                </a:highlight>
              </a:rPr>
              <a:t>Που βρισκόμαστε σήμερα </a:t>
            </a:r>
            <a:endParaRPr sz="2000" b="1">
              <a:solidFill>
                <a:srgbClr val="EF6C00"/>
              </a:solidFill>
              <a:highlight>
                <a:srgbClr val="FFFFFF"/>
              </a:highlight>
            </a:endParaRPr>
          </a:p>
          <a:p>
            <a:pPr marL="457200" lvl="0" indent="-355600" algn="l" rtl="0">
              <a:spcBef>
                <a:spcPts val="0"/>
              </a:spcBef>
              <a:spcAft>
                <a:spcPts val="0"/>
              </a:spcAft>
              <a:buClr>
                <a:srgbClr val="EF6C00"/>
              </a:buClr>
              <a:buSzPts val="2000"/>
              <a:buAutoNum type="arabicPeriod"/>
            </a:pPr>
            <a:r>
              <a:rPr lang="en" sz="2000" b="1">
                <a:solidFill>
                  <a:srgbClr val="EF6C00"/>
                </a:solidFill>
                <a:highlight>
                  <a:srgbClr val="FFFFFF"/>
                </a:highlight>
              </a:rPr>
              <a:t>Τι πρέπει να γίνει</a:t>
            </a:r>
            <a:endParaRPr sz="2000" b="1">
              <a:solidFill>
                <a:srgbClr val="EF6C00"/>
              </a:solidFill>
              <a:highlight>
                <a:srgbClr val="FFFFFF"/>
              </a:highlight>
            </a:endParaRPr>
          </a:p>
          <a:p>
            <a:pPr marL="457200" lvl="0" indent="-355600" algn="l" rtl="0">
              <a:spcBef>
                <a:spcPts val="0"/>
              </a:spcBef>
              <a:spcAft>
                <a:spcPts val="0"/>
              </a:spcAft>
              <a:buClr>
                <a:srgbClr val="EF6C00"/>
              </a:buClr>
              <a:buSzPts val="2000"/>
              <a:buAutoNum type="arabicPeriod"/>
            </a:pPr>
            <a:r>
              <a:rPr lang="en" sz="2000" b="1">
                <a:solidFill>
                  <a:srgbClr val="EF6C00"/>
                </a:solidFill>
                <a:highlight>
                  <a:srgbClr val="FFFFFF"/>
                </a:highlight>
              </a:rPr>
              <a:t>Τι περιμένουμε στο εγγύς μέλλον</a:t>
            </a:r>
            <a:endParaRPr sz="2000" b="1">
              <a:solidFill>
                <a:srgbClr val="EF6C00"/>
              </a:solidFill>
              <a:highlight>
                <a:srgbClr val="FFFFFF"/>
              </a:highlight>
            </a:endParaRPr>
          </a:p>
          <a:p>
            <a:pPr marL="457200" lvl="0" indent="-355600" algn="l" rtl="0">
              <a:spcBef>
                <a:spcPts val="0"/>
              </a:spcBef>
              <a:spcAft>
                <a:spcPts val="0"/>
              </a:spcAft>
              <a:buClr>
                <a:srgbClr val="EF6C00"/>
              </a:buClr>
              <a:buSzPts val="2000"/>
              <a:buAutoNum type="arabicPeriod"/>
            </a:pPr>
            <a:r>
              <a:rPr lang="en" sz="2000" b="1">
                <a:solidFill>
                  <a:srgbClr val="EF6C00"/>
                </a:solidFill>
                <a:highlight>
                  <a:srgbClr val="FFFFFF"/>
                </a:highlight>
              </a:rPr>
              <a:t>Συμπεράσματα</a:t>
            </a:r>
            <a:endParaRPr sz="2000" b="1">
              <a:solidFill>
                <a:srgbClr val="EF6C00"/>
              </a:solidFill>
              <a:highlight>
                <a:srgbClr val="FFFFFF"/>
              </a:highlight>
            </a:endParaRPr>
          </a:p>
        </p:txBody>
      </p:sp>
      <p:sp>
        <p:nvSpPr>
          <p:cNvPr id="142" name="Google Shape;142;p25"/>
          <p:cNvSpPr txBox="1"/>
          <p:nvPr/>
        </p:nvSpPr>
        <p:spPr>
          <a:xfrm>
            <a:off x="587850" y="1113775"/>
            <a:ext cx="7968300" cy="78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lt1"/>
                </a:solidFill>
                <a:highlight>
                  <a:srgbClr val="FF9900"/>
                </a:highlight>
              </a:rPr>
              <a:t>ΦΥΣΙΚΟ ΑΕΡΙΟ: ΕΝΕΡΓΕΙΑ ΜΕΤΑΒΑΣΗΣ Ή ΛΑΘΟΣ ΆΛΟΓΟ?</a:t>
            </a:r>
            <a:endParaRPr sz="2000" b="1">
              <a:solidFill>
                <a:schemeClr val="lt1"/>
              </a:solidFill>
              <a:highlight>
                <a:srgbClr val="FF9900"/>
              </a:highlight>
            </a:endParaRPr>
          </a:p>
        </p:txBody>
      </p:sp>
      <p:pic>
        <p:nvPicPr>
          <p:cNvPr id="143" name="Google Shape;143;p25" descr="Greenpeace ends North Sea rig protest after 12 days - BBC News"/>
          <p:cNvPicPr preferRelativeResize="0"/>
          <p:nvPr/>
        </p:nvPicPr>
        <p:blipFill rotWithShape="1">
          <a:blip r:embed="rId3">
            <a:alphaModFix/>
          </a:blip>
          <a:srcRect b="2429"/>
          <a:stretch/>
        </p:blipFill>
        <p:spPr>
          <a:xfrm>
            <a:off x="0" y="1741725"/>
            <a:ext cx="2793827" cy="2726055"/>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pic>
        <p:nvPicPr>
          <p:cNvPr id="144" name="Google Shape;144;p25"/>
          <p:cNvPicPr preferRelativeResize="0"/>
          <p:nvPr/>
        </p:nvPicPr>
        <p:blipFill>
          <a:blip r:embed="rId4">
            <a:alphaModFix/>
          </a:blip>
          <a:stretch>
            <a:fillRect/>
          </a:stretch>
        </p:blipFill>
        <p:spPr>
          <a:xfrm>
            <a:off x="0" y="84873"/>
            <a:ext cx="4379528" cy="781800"/>
          </a:xfrm>
          <a:prstGeom prst="rect">
            <a:avLst/>
          </a:prstGeom>
          <a:noFill/>
          <a:ln>
            <a:noFill/>
          </a:ln>
        </p:spPr>
      </p:pic>
      <p:sp>
        <p:nvSpPr>
          <p:cNvPr id="145" name="Google Shape;145;p25"/>
          <p:cNvSpPr txBox="1"/>
          <p:nvPr/>
        </p:nvSpPr>
        <p:spPr>
          <a:xfrm>
            <a:off x="5387100" y="3773625"/>
            <a:ext cx="31692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EF6C00"/>
                </a:solidFill>
              </a:rPr>
              <a:t>Κωστής Γριμάνης, Μάιος 2024</a:t>
            </a:r>
            <a:endParaRPr sz="1600" b="1">
              <a:solidFill>
                <a:srgbClr val="EF6C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p:nvPr/>
        </p:nvSpPr>
        <p:spPr>
          <a:xfrm>
            <a:off x="662425" y="72600"/>
            <a:ext cx="77151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Προμήθεια LNG θα πλημμυρίσει την αγορά μέχρι το  2028</a:t>
            </a:r>
            <a:endParaRPr/>
          </a:p>
        </p:txBody>
      </p:sp>
      <p:pic>
        <p:nvPicPr>
          <p:cNvPr id="216" name="Google Shape;216;p34"/>
          <p:cNvPicPr preferRelativeResize="0"/>
          <p:nvPr/>
        </p:nvPicPr>
        <p:blipFill>
          <a:blip r:embed="rId3">
            <a:alphaModFix/>
          </a:blip>
          <a:stretch>
            <a:fillRect/>
          </a:stretch>
        </p:blipFill>
        <p:spPr>
          <a:xfrm>
            <a:off x="1572338" y="524988"/>
            <a:ext cx="5895274" cy="366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p:nvPr/>
        </p:nvSpPr>
        <p:spPr>
          <a:xfrm>
            <a:off x="136475" y="7260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ΕΕ: μέσος όρος χρησιμοποίησης δυναμικότητας LNG 50-60% παρά την κορύφωση του LNG το 2023</a:t>
            </a:r>
            <a:endParaRPr/>
          </a:p>
        </p:txBody>
      </p:sp>
      <p:pic>
        <p:nvPicPr>
          <p:cNvPr id="223" name="Google Shape;223;p35"/>
          <p:cNvPicPr preferRelativeResize="0"/>
          <p:nvPr/>
        </p:nvPicPr>
        <p:blipFill>
          <a:blip r:embed="rId3">
            <a:alphaModFix/>
          </a:blip>
          <a:stretch>
            <a:fillRect/>
          </a:stretch>
        </p:blipFill>
        <p:spPr>
          <a:xfrm>
            <a:off x="1284700" y="776175"/>
            <a:ext cx="6741408" cy="3999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p:nvPr/>
        </p:nvSpPr>
        <p:spPr>
          <a:xfrm>
            <a:off x="136475" y="7260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ACER : Οι ευρωπαϊκές εισαγωγές LNG  μπορεί να έχουν φτάσει στο αποκορύφωμά τους 2024</a:t>
            </a:r>
            <a:endParaRPr/>
          </a:p>
        </p:txBody>
      </p:sp>
      <p:pic>
        <p:nvPicPr>
          <p:cNvPr id="230" name="Google Shape;230;p36"/>
          <p:cNvPicPr preferRelativeResize="0"/>
          <p:nvPr/>
        </p:nvPicPr>
        <p:blipFill>
          <a:blip r:embed="rId3">
            <a:alphaModFix/>
          </a:blip>
          <a:stretch>
            <a:fillRect/>
          </a:stretch>
        </p:blipFill>
        <p:spPr>
          <a:xfrm>
            <a:off x="309700" y="839100"/>
            <a:ext cx="2432450" cy="3422551"/>
          </a:xfrm>
          <a:prstGeom prst="rect">
            <a:avLst/>
          </a:prstGeom>
          <a:noFill/>
          <a:ln>
            <a:noFill/>
          </a:ln>
        </p:spPr>
      </p:pic>
      <p:sp>
        <p:nvSpPr>
          <p:cNvPr id="231" name="Google Shape;231;p36"/>
          <p:cNvSpPr txBox="1"/>
          <p:nvPr/>
        </p:nvSpPr>
        <p:spPr>
          <a:xfrm>
            <a:off x="3072000" y="1139250"/>
            <a:ext cx="5520300" cy="3093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Char char="❖"/>
            </a:pPr>
            <a:r>
              <a:rPr lang="en" sz="2000">
                <a:solidFill>
                  <a:schemeClr val="dk1"/>
                </a:solidFill>
              </a:rPr>
              <a:t>19 παγκόσμια έργα υπό κατασκευή έργα αναμένεται να αυξήσουν την παραγωγή LNG κατά περίπου 200 εκ. τόνους έως το 2030, που ισοδυναμεί με το</a:t>
            </a:r>
            <a:r>
              <a:rPr lang="en" sz="2000" b="1">
                <a:solidFill>
                  <a:srgbClr val="FF0000"/>
                </a:solidFill>
              </a:rPr>
              <a:t> 50% </a:t>
            </a:r>
            <a:r>
              <a:rPr lang="en" sz="2000">
                <a:solidFill>
                  <a:schemeClr val="dk1"/>
                </a:solidFill>
              </a:rPr>
              <a:t>σημερινού ετήσιου εμπορίου.</a:t>
            </a:r>
            <a:endParaRPr sz="2000">
              <a:solidFill>
                <a:schemeClr val="dk1"/>
              </a:solidFill>
            </a:endParaRPr>
          </a:p>
          <a:p>
            <a:pPr marL="457200" lvl="0" indent="-412750" algn="l" rtl="0">
              <a:spcBef>
                <a:spcPts val="0"/>
              </a:spcBef>
              <a:spcAft>
                <a:spcPts val="0"/>
              </a:spcAft>
              <a:buClr>
                <a:schemeClr val="dk1"/>
              </a:buClr>
              <a:buSzPts val="2900"/>
              <a:buChar char="❖"/>
            </a:pPr>
            <a:r>
              <a:rPr lang="en" sz="2000">
                <a:solidFill>
                  <a:schemeClr val="dk1"/>
                </a:solidFill>
              </a:rPr>
              <a:t>το </a:t>
            </a:r>
            <a:r>
              <a:rPr lang="en" sz="2000" b="1">
                <a:solidFill>
                  <a:srgbClr val="FF0000"/>
                </a:solidFill>
              </a:rPr>
              <a:t>75%</a:t>
            </a:r>
            <a:r>
              <a:rPr lang="en" sz="2000">
                <a:solidFill>
                  <a:schemeClr val="dk1"/>
                </a:solidFill>
              </a:rPr>
              <a:t> των εισαγωγών σε χωρητικότητα υγροποιημένου LNG που προστέθηκε στην ΕΕ από το 2022 είναι πλωτές μονάδες FSRU</a:t>
            </a:r>
            <a:endParaRPr sz="2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p:nvPr/>
        </p:nvSpPr>
        <p:spPr>
          <a:xfrm>
            <a:off x="136475" y="7260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Η ΕΕ μπορεί να μην χρειαστεί σχεδόν καθόλου LNG μέχρι το 2030 στο πλαίσιο του RePowerEU</a:t>
            </a:r>
            <a:endParaRPr/>
          </a:p>
        </p:txBody>
      </p:sp>
      <p:pic>
        <p:nvPicPr>
          <p:cNvPr id="238" name="Google Shape;238;p37"/>
          <p:cNvPicPr preferRelativeResize="0"/>
          <p:nvPr/>
        </p:nvPicPr>
        <p:blipFill>
          <a:blip r:embed="rId3">
            <a:alphaModFix/>
          </a:blip>
          <a:stretch>
            <a:fillRect/>
          </a:stretch>
        </p:blipFill>
        <p:spPr>
          <a:xfrm>
            <a:off x="1383463" y="839100"/>
            <a:ext cx="6385725" cy="399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p:nvPr/>
        </p:nvSpPr>
        <p:spPr>
          <a:xfrm>
            <a:off x="136475" y="7260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Οι ΑΠΕ συνεχίζουν να υποκαθιστούν το αέριο και τον άνθρακα στην ηλεκτροπαραγωγή</a:t>
            </a:r>
            <a:endParaRPr/>
          </a:p>
        </p:txBody>
      </p:sp>
      <p:pic>
        <p:nvPicPr>
          <p:cNvPr id="245" name="Google Shape;245;p38"/>
          <p:cNvPicPr preferRelativeResize="0"/>
          <p:nvPr/>
        </p:nvPicPr>
        <p:blipFill>
          <a:blip r:embed="rId3">
            <a:alphaModFix/>
          </a:blip>
          <a:stretch>
            <a:fillRect/>
          </a:stretch>
        </p:blipFill>
        <p:spPr>
          <a:xfrm>
            <a:off x="1219188" y="963650"/>
            <a:ext cx="6705625" cy="3455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p:nvPr/>
        </p:nvSpPr>
        <p:spPr>
          <a:xfrm>
            <a:off x="136475" y="7260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ΙΕΑ: περαιτέρω αύξηση εκπομπών μεθανίου από την παραγωγή ορυκτών καυσίμων</a:t>
            </a:r>
            <a:endParaRPr/>
          </a:p>
        </p:txBody>
      </p:sp>
      <p:pic>
        <p:nvPicPr>
          <p:cNvPr id="252" name="Google Shape;252;p39"/>
          <p:cNvPicPr preferRelativeResize="0"/>
          <p:nvPr/>
        </p:nvPicPr>
        <p:blipFill>
          <a:blip r:embed="rId3">
            <a:alphaModFix/>
          </a:blip>
          <a:stretch>
            <a:fillRect/>
          </a:stretch>
        </p:blipFill>
        <p:spPr>
          <a:xfrm>
            <a:off x="136475" y="802950"/>
            <a:ext cx="2489124" cy="3537600"/>
          </a:xfrm>
          <a:prstGeom prst="rect">
            <a:avLst/>
          </a:prstGeom>
          <a:noFill/>
          <a:ln>
            <a:noFill/>
          </a:ln>
        </p:spPr>
      </p:pic>
      <p:sp>
        <p:nvSpPr>
          <p:cNvPr id="253" name="Google Shape;253;p39"/>
          <p:cNvSpPr txBox="1"/>
          <p:nvPr/>
        </p:nvSpPr>
        <p:spPr>
          <a:xfrm>
            <a:off x="3191900" y="1094375"/>
            <a:ext cx="51312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120 εκατομμύρια τόνοι (Mt) εκπομπών μεθανίου το 2023</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10 Mt  ακόμα προήλθαν από τη βιοενέργεια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Τα μεγάλα συμβάντα εκπομπών μεθανίου αυξήθηκαν κατά περισσότερο από 50% το 2023 σε σύγκριση με το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p:nvPr/>
        </p:nvSpPr>
        <p:spPr>
          <a:xfrm>
            <a:off x="132150" y="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Βόρεια Θάλασσα: οι πολιτικές για το πετρέλαιο και το φυσικό αέριο απέχουν πολύ από το να είναι συμβατές με τον 1,5C</a:t>
            </a:r>
            <a:endParaRPr/>
          </a:p>
        </p:txBody>
      </p:sp>
      <p:pic>
        <p:nvPicPr>
          <p:cNvPr id="260" name="Google Shape;260;p40"/>
          <p:cNvPicPr preferRelativeResize="0"/>
          <p:nvPr/>
        </p:nvPicPr>
        <p:blipFill>
          <a:blip r:embed="rId3">
            <a:alphaModFix/>
          </a:blip>
          <a:stretch>
            <a:fillRect/>
          </a:stretch>
        </p:blipFill>
        <p:spPr>
          <a:xfrm>
            <a:off x="1126725" y="839100"/>
            <a:ext cx="7083950" cy="3503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p:nvPr/>
        </p:nvSpPr>
        <p:spPr>
          <a:xfrm>
            <a:off x="132150" y="0"/>
            <a:ext cx="88797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Η εμπορία αερίου &amp; ηλεκτρικής ενέργειας απέφερε τα μεγαλύτερα κέρδη για τους παίκτες βασικών εμπορευμάτων</a:t>
            </a:r>
            <a:endParaRPr/>
          </a:p>
        </p:txBody>
      </p:sp>
      <p:pic>
        <p:nvPicPr>
          <p:cNvPr id="267" name="Google Shape;267;p41"/>
          <p:cNvPicPr preferRelativeResize="0"/>
          <p:nvPr/>
        </p:nvPicPr>
        <p:blipFill>
          <a:blip r:embed="rId3">
            <a:alphaModFix/>
          </a:blip>
          <a:stretch>
            <a:fillRect/>
          </a:stretch>
        </p:blipFill>
        <p:spPr>
          <a:xfrm>
            <a:off x="1982025" y="765788"/>
            <a:ext cx="5179950" cy="3611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p:nvPr/>
        </p:nvSpPr>
        <p:spPr>
          <a:xfrm>
            <a:off x="45475" y="160750"/>
            <a:ext cx="88797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Τι περιμένουμε στο άμεσο μέλλον?</a:t>
            </a:r>
            <a:endParaRPr/>
          </a:p>
        </p:txBody>
      </p:sp>
      <p:sp>
        <p:nvSpPr>
          <p:cNvPr id="274" name="Google Shape;274;p42"/>
          <p:cNvSpPr txBox="1"/>
          <p:nvPr/>
        </p:nvSpPr>
        <p:spPr>
          <a:xfrm>
            <a:off x="352075" y="956750"/>
            <a:ext cx="8266500" cy="32835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Η ΕΕ θεσπίζει όρια εκπομπών μεθανίου για τις εισαγωγές ορυκτών καυσίμων από το 2027 και μετά</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Το φυσικό αέριο των ΗΠΑ αναμένεται να είναι φθηνότερο από τον άνθρακα το 2024 για πρώτη φορά</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Η Γερμανία ξεκινάει το σχεδιασμό για την απόσυρση του δικτύου “φυσικού” αερίου</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Οι κυρώσεις της ΕΕ ενδέχεται να συμπεριλάβουν τις ρωσικές εισαγωγές υγροποιημένου φυσικού αερίου</a:t>
            </a:r>
            <a:endParaRPr sz="1900">
              <a:solidFill>
                <a:schemeClr val="dk1"/>
              </a:solidFill>
            </a:endParaRPr>
          </a:p>
          <a:p>
            <a:pPr marL="457200" lvl="0" indent="0" algn="l" rtl="0">
              <a:spcBef>
                <a:spcPts val="0"/>
              </a:spcBef>
              <a:spcAft>
                <a:spcPts val="0"/>
              </a:spcAft>
              <a:buNone/>
            </a:pPr>
            <a:endParaRPr sz="2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p:nvPr/>
        </p:nvSpPr>
        <p:spPr>
          <a:xfrm>
            <a:off x="328375" y="0"/>
            <a:ext cx="8266500" cy="42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ΤΑ ΚΑΛΑ ΝΕΑ</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 Ένα συγκεκριμένο πρώτο βήμα για τη σταδιακή κατάργηση του φυσικού αερίου: Δίκτυο</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Σχέδια παροπλισμού, NDPs (οδηγία άρθρο 52β)</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ii) Ενισχυμένη προστασία των καταναλωτών και καταπολέμηση της ενεργειακής φτώχειας (άρθρα 4, 11(α) και 25(α) της οδηγίας)</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iii) Προτεραιότητα στη χρήση του υδρογόνου ως οριζόντια αρχή (άρθρα 1, 3 και 5α της οδηγίας)</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iv) Ένα ανεξάρτητο σύστημα διακυβέρνησης: Φορέας της ΕΕ για τους φορείς εκμετάλλευσης δικτύων υδρογόνου (ENNOH) (άρθρα 21-24, 26-29, 40-47 κανονισμού)</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ΤΑ ΚΑΚΑ ΝΕΑ</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 Επιτρέπεται (περιορισμένη) ανάμειξη υδρογόνου με ορυκτό αέριο (κανονισμός του άρθρου 19)</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ii) Δεν υπάρχει στόχος για το βιομεθάνιο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a:solidFill>
                  <a:schemeClr val="dk1"/>
                </a:solidFill>
              </a:rPr>
              <a:t>ΤΑ ΑΣΧΗΜΑ ΝΕΑ</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 Δεν υπάρχει πραγματική τροχιά σταδιακής κατάργησης του φυσικού αερίου, αλλά μια "στροφή από το ορυκτό αέριο" σύμφωνα με την οδηγία (αιτιολογικές προτάσεις 5 έως 6 και άρθρο 4§4 της οδηγίας)</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ii) Διαφοροποίηση των ρωσικών προμηθειών φυσικού αερίου βάσει του κανονισμού (αιτιολογική πρόταση 70α, άρθρο 5 παράγραφος 6 του κανονισμού)</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iii) Ο διαχωρισμός DSO/TSO υδρογόνου</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iv) Πολύ αποδυναμωμένοι κανόνες διαχωρισμού μεταξύ των διαχειριστών συστημάτων υδρογόνου και φυσικού αερίου</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v) Μηχανισμός οικονομικής στήριξης του υδρογόνου με πιθανό αντίθετο αποτέλεσμα την επέκταση του δικτύου υδρογόνου περισσότερο από ό,τι χρειάζεται </a:t>
            </a:r>
            <a:endParaRPr sz="1100">
              <a:solidFill>
                <a:schemeClr val="dk1"/>
              </a:solidFill>
            </a:endParaRPr>
          </a:p>
          <a:p>
            <a:pPr marL="0" lvl="0" indent="0" algn="l" rtl="0">
              <a:spcBef>
                <a:spcPts val="0"/>
              </a:spcBef>
              <a:spcAft>
                <a:spcPts val="0"/>
              </a:spcAft>
              <a:buNone/>
            </a:pPr>
            <a:endParaRPr sz="2100">
              <a:solidFill>
                <a:schemeClr val="dk1"/>
              </a:solidFill>
            </a:endParaRPr>
          </a:p>
        </p:txBody>
      </p:sp>
      <p:sp>
        <p:nvSpPr>
          <p:cNvPr id="281" name="Google Shape;281;p43"/>
          <p:cNvSpPr/>
          <p:nvPr/>
        </p:nvSpPr>
        <p:spPr>
          <a:xfrm>
            <a:off x="6620975" y="1414275"/>
            <a:ext cx="2228100" cy="995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rgbClr val="FFFF00"/>
                </a:solidFill>
              </a:rPr>
              <a:t>EU GAS Package</a:t>
            </a:r>
            <a:endParaRPr sz="2100" b="1">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p:nvPr/>
        </p:nvSpPr>
        <p:spPr>
          <a:xfrm>
            <a:off x="0" y="0"/>
            <a:ext cx="3479100" cy="452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Που Βρισκόμαστε σήμερα </a:t>
            </a:r>
            <a:endParaRPr/>
          </a:p>
        </p:txBody>
      </p:sp>
      <p:pic>
        <p:nvPicPr>
          <p:cNvPr id="152" name="Google Shape;152;p26"/>
          <p:cNvPicPr preferRelativeResize="0"/>
          <p:nvPr/>
        </p:nvPicPr>
        <p:blipFill>
          <a:blip r:embed="rId3">
            <a:alphaModFix/>
          </a:blip>
          <a:stretch>
            <a:fillRect/>
          </a:stretch>
        </p:blipFill>
        <p:spPr>
          <a:xfrm>
            <a:off x="3374600" y="356400"/>
            <a:ext cx="5517951" cy="3753826"/>
          </a:xfrm>
          <a:prstGeom prst="rect">
            <a:avLst/>
          </a:prstGeom>
          <a:noFill/>
          <a:ln>
            <a:noFill/>
          </a:ln>
        </p:spPr>
      </p:pic>
      <p:sp>
        <p:nvSpPr>
          <p:cNvPr id="153" name="Google Shape;153;p26"/>
          <p:cNvSpPr txBox="1"/>
          <p:nvPr/>
        </p:nvSpPr>
        <p:spPr>
          <a:xfrm>
            <a:off x="86875" y="612650"/>
            <a:ext cx="3113400" cy="1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Εκπομπές CO2 από τις υφιστάμενες υποδομές ορυκτών καυσίμων, σε σύγκριση με τους προϋπολογισμούς άνθρακα που αντικατοπτρίζουν τον μακροπρόθεσμο στόχο της συμφωνίας του Παρισιού για τον 1,5 </a:t>
            </a:r>
            <a:r>
              <a:rPr lang="en" sz="1300" baseline="30000">
                <a:solidFill>
                  <a:schemeClr val="dk1"/>
                </a:solidFill>
              </a:rPr>
              <a:t>o</a:t>
            </a:r>
            <a:r>
              <a:rPr lang="en" sz="1300">
                <a:solidFill>
                  <a:schemeClr val="dk1"/>
                </a:solidFill>
              </a:rPr>
              <a:t>C</a:t>
            </a:r>
            <a:endParaRPr sz="1300">
              <a:solidFill>
                <a:schemeClr val="dk1"/>
              </a:solidFill>
            </a:endParaRPr>
          </a:p>
        </p:txBody>
      </p:sp>
      <p:pic>
        <p:nvPicPr>
          <p:cNvPr id="154" name="Google Shape;154;p26"/>
          <p:cNvPicPr preferRelativeResize="0"/>
          <p:nvPr/>
        </p:nvPicPr>
        <p:blipFill>
          <a:blip r:embed="rId4">
            <a:alphaModFix/>
          </a:blip>
          <a:stretch>
            <a:fillRect/>
          </a:stretch>
        </p:blipFill>
        <p:spPr>
          <a:xfrm>
            <a:off x="425638" y="2219425"/>
            <a:ext cx="2627824" cy="2122363"/>
          </a:xfrm>
          <a:prstGeom prst="rect">
            <a:avLst/>
          </a:prstGeom>
          <a:noFill/>
          <a:ln>
            <a:noFill/>
          </a:ln>
        </p:spPr>
      </p:pic>
      <p:sp>
        <p:nvSpPr>
          <p:cNvPr id="155" name="Google Shape;155;p26"/>
          <p:cNvSpPr txBox="1"/>
          <p:nvPr/>
        </p:nvSpPr>
        <p:spPr>
          <a:xfrm>
            <a:off x="6326050" y="4110225"/>
            <a:ext cx="2566500" cy="2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Source: Emissions Gap Report, UN, 2023</a:t>
            </a:r>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p:nvPr/>
        </p:nvSpPr>
        <p:spPr>
          <a:xfrm>
            <a:off x="375550" y="186900"/>
            <a:ext cx="49476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Συμπεράσματα: Προκλήσεις/Εμπόδια</a:t>
            </a:r>
            <a:endParaRPr sz="1440" b="1">
              <a:solidFill>
                <a:srgbClr val="EF6C00"/>
              </a:solidFill>
              <a:latin typeface="Calibri"/>
              <a:ea typeface="Calibri"/>
              <a:cs typeface="Calibri"/>
              <a:sym typeface="Calibri"/>
            </a:endParaRPr>
          </a:p>
        </p:txBody>
      </p:sp>
      <p:pic>
        <p:nvPicPr>
          <p:cNvPr id="288" name="Google Shape;288;p44"/>
          <p:cNvPicPr preferRelativeResize="0"/>
          <p:nvPr/>
        </p:nvPicPr>
        <p:blipFill>
          <a:blip r:embed="rId3">
            <a:alphaModFix/>
          </a:blip>
          <a:stretch>
            <a:fillRect/>
          </a:stretch>
        </p:blipFill>
        <p:spPr>
          <a:xfrm>
            <a:off x="5707425" y="186900"/>
            <a:ext cx="3436575" cy="3885299"/>
          </a:xfrm>
          <a:prstGeom prst="rect">
            <a:avLst/>
          </a:prstGeom>
          <a:noFill/>
          <a:ln>
            <a:noFill/>
          </a:ln>
        </p:spPr>
      </p:pic>
      <p:pic>
        <p:nvPicPr>
          <p:cNvPr id="289" name="Google Shape;289;p44"/>
          <p:cNvPicPr preferRelativeResize="0"/>
          <p:nvPr/>
        </p:nvPicPr>
        <p:blipFill>
          <a:blip r:embed="rId4">
            <a:alphaModFix/>
          </a:blip>
          <a:stretch>
            <a:fillRect/>
          </a:stretch>
        </p:blipFill>
        <p:spPr>
          <a:xfrm>
            <a:off x="145550" y="768600"/>
            <a:ext cx="5414100" cy="574800"/>
          </a:xfrm>
          <a:prstGeom prst="rect">
            <a:avLst/>
          </a:prstGeom>
          <a:noFill/>
          <a:ln>
            <a:noFill/>
          </a:ln>
        </p:spPr>
      </p:pic>
      <p:pic>
        <p:nvPicPr>
          <p:cNvPr id="290" name="Google Shape;290;p44"/>
          <p:cNvPicPr preferRelativeResize="0"/>
          <p:nvPr/>
        </p:nvPicPr>
        <p:blipFill>
          <a:blip r:embed="rId5">
            <a:alphaModFix/>
          </a:blip>
          <a:stretch>
            <a:fillRect/>
          </a:stretch>
        </p:blipFill>
        <p:spPr>
          <a:xfrm>
            <a:off x="145550" y="1451025"/>
            <a:ext cx="5414101" cy="258787"/>
          </a:xfrm>
          <a:prstGeom prst="rect">
            <a:avLst/>
          </a:prstGeom>
          <a:noFill/>
          <a:ln>
            <a:noFill/>
          </a:ln>
        </p:spPr>
      </p:pic>
      <p:pic>
        <p:nvPicPr>
          <p:cNvPr id="291" name="Google Shape;291;p44"/>
          <p:cNvPicPr preferRelativeResize="0"/>
          <p:nvPr/>
        </p:nvPicPr>
        <p:blipFill>
          <a:blip r:embed="rId6">
            <a:alphaModFix/>
          </a:blip>
          <a:stretch>
            <a:fillRect/>
          </a:stretch>
        </p:blipFill>
        <p:spPr>
          <a:xfrm>
            <a:off x="145550" y="1817425"/>
            <a:ext cx="2797001" cy="2254775"/>
          </a:xfrm>
          <a:prstGeom prst="rect">
            <a:avLst/>
          </a:prstGeom>
          <a:noFill/>
          <a:ln>
            <a:noFill/>
          </a:ln>
        </p:spPr>
      </p:pic>
      <p:pic>
        <p:nvPicPr>
          <p:cNvPr id="292" name="Google Shape;292;p44"/>
          <p:cNvPicPr preferRelativeResize="0"/>
          <p:nvPr/>
        </p:nvPicPr>
        <p:blipFill>
          <a:blip r:embed="rId7">
            <a:alphaModFix/>
          </a:blip>
          <a:stretch>
            <a:fillRect/>
          </a:stretch>
        </p:blipFill>
        <p:spPr>
          <a:xfrm>
            <a:off x="2942550" y="1817426"/>
            <a:ext cx="2943276" cy="1514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p:nvPr/>
        </p:nvSpPr>
        <p:spPr>
          <a:xfrm>
            <a:off x="375550" y="186900"/>
            <a:ext cx="49476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Συμπεράσματα: Προκλήσεις/Εμπόδια</a:t>
            </a:r>
            <a:endParaRPr sz="1440" b="1">
              <a:solidFill>
                <a:srgbClr val="EF6C00"/>
              </a:solidFill>
              <a:latin typeface="Calibri"/>
              <a:ea typeface="Calibri"/>
              <a:cs typeface="Calibri"/>
              <a:sym typeface="Calibri"/>
            </a:endParaRPr>
          </a:p>
        </p:txBody>
      </p:sp>
      <p:pic>
        <p:nvPicPr>
          <p:cNvPr id="299" name="Google Shape;299;p45"/>
          <p:cNvPicPr preferRelativeResize="0"/>
          <p:nvPr/>
        </p:nvPicPr>
        <p:blipFill>
          <a:blip r:embed="rId3">
            <a:alphaModFix/>
          </a:blip>
          <a:stretch>
            <a:fillRect/>
          </a:stretch>
        </p:blipFill>
        <p:spPr>
          <a:xfrm>
            <a:off x="66425" y="914975"/>
            <a:ext cx="4104876" cy="2713699"/>
          </a:xfrm>
          <a:prstGeom prst="rect">
            <a:avLst/>
          </a:prstGeom>
          <a:noFill/>
          <a:ln>
            <a:noFill/>
          </a:ln>
        </p:spPr>
      </p:pic>
      <p:pic>
        <p:nvPicPr>
          <p:cNvPr id="300" name="Google Shape;300;p45"/>
          <p:cNvPicPr preferRelativeResize="0"/>
          <p:nvPr/>
        </p:nvPicPr>
        <p:blipFill>
          <a:blip r:embed="rId4">
            <a:alphaModFix/>
          </a:blip>
          <a:stretch>
            <a:fillRect/>
          </a:stretch>
        </p:blipFill>
        <p:spPr>
          <a:xfrm>
            <a:off x="116575" y="639300"/>
            <a:ext cx="3119000" cy="161775"/>
          </a:xfrm>
          <a:prstGeom prst="rect">
            <a:avLst/>
          </a:prstGeom>
          <a:noFill/>
          <a:ln>
            <a:noFill/>
          </a:ln>
        </p:spPr>
      </p:pic>
      <p:pic>
        <p:nvPicPr>
          <p:cNvPr id="301" name="Google Shape;301;p45"/>
          <p:cNvPicPr preferRelativeResize="0"/>
          <p:nvPr/>
        </p:nvPicPr>
        <p:blipFill>
          <a:blip r:embed="rId5">
            <a:alphaModFix/>
          </a:blip>
          <a:stretch>
            <a:fillRect/>
          </a:stretch>
        </p:blipFill>
        <p:spPr>
          <a:xfrm>
            <a:off x="0" y="3628675"/>
            <a:ext cx="4356901" cy="161775"/>
          </a:xfrm>
          <a:prstGeom prst="rect">
            <a:avLst/>
          </a:prstGeom>
          <a:noFill/>
          <a:ln>
            <a:noFill/>
          </a:ln>
        </p:spPr>
      </p:pic>
      <p:pic>
        <p:nvPicPr>
          <p:cNvPr id="302" name="Google Shape;302;p45"/>
          <p:cNvPicPr preferRelativeResize="0"/>
          <p:nvPr/>
        </p:nvPicPr>
        <p:blipFill>
          <a:blip r:embed="rId6">
            <a:alphaModFix/>
          </a:blip>
          <a:stretch>
            <a:fillRect/>
          </a:stretch>
        </p:blipFill>
        <p:spPr>
          <a:xfrm>
            <a:off x="0" y="3904350"/>
            <a:ext cx="3018701" cy="270475"/>
          </a:xfrm>
          <a:prstGeom prst="rect">
            <a:avLst/>
          </a:prstGeom>
          <a:noFill/>
          <a:ln>
            <a:noFill/>
          </a:ln>
        </p:spPr>
      </p:pic>
      <p:pic>
        <p:nvPicPr>
          <p:cNvPr id="303" name="Google Shape;303;p45"/>
          <p:cNvPicPr preferRelativeResize="0"/>
          <p:nvPr/>
        </p:nvPicPr>
        <p:blipFill>
          <a:blip r:embed="rId7">
            <a:alphaModFix/>
          </a:blip>
          <a:stretch>
            <a:fillRect/>
          </a:stretch>
        </p:blipFill>
        <p:spPr>
          <a:xfrm>
            <a:off x="4507400" y="772450"/>
            <a:ext cx="4569294" cy="29987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p:nvPr/>
        </p:nvSpPr>
        <p:spPr>
          <a:xfrm>
            <a:off x="581700" y="186900"/>
            <a:ext cx="7807200" cy="6741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Συμπεράσματα: Προκλήσεις/Εμπόδια</a:t>
            </a:r>
            <a:endParaRPr sz="2040" b="1">
              <a:solidFill>
                <a:srgbClr val="EF6C00"/>
              </a:solidFill>
              <a:latin typeface="Calibri"/>
              <a:ea typeface="Calibri"/>
              <a:cs typeface="Calibri"/>
              <a:sym typeface="Calibri"/>
            </a:endParaRPr>
          </a:p>
          <a:p>
            <a:pPr marL="0" lvl="0" indent="0" algn="ctr" rtl="0">
              <a:spcBef>
                <a:spcPts val="0"/>
              </a:spcBef>
              <a:spcAft>
                <a:spcPts val="0"/>
              </a:spcAft>
              <a:buClr>
                <a:schemeClr val="dk1"/>
              </a:buClr>
              <a:buSzPts val="990"/>
              <a:buFont typeface="Arial"/>
              <a:buNone/>
            </a:pPr>
            <a:endParaRPr sz="1440" b="1">
              <a:solidFill>
                <a:srgbClr val="EF6C00"/>
              </a:solidFill>
              <a:latin typeface="Calibri"/>
              <a:ea typeface="Calibri"/>
              <a:cs typeface="Calibri"/>
              <a:sym typeface="Calibri"/>
            </a:endParaRPr>
          </a:p>
        </p:txBody>
      </p:sp>
      <p:pic>
        <p:nvPicPr>
          <p:cNvPr id="310" name="Google Shape;310;p46"/>
          <p:cNvPicPr preferRelativeResize="0"/>
          <p:nvPr/>
        </p:nvPicPr>
        <p:blipFill>
          <a:blip r:embed="rId3">
            <a:alphaModFix/>
          </a:blip>
          <a:stretch>
            <a:fillRect/>
          </a:stretch>
        </p:blipFill>
        <p:spPr>
          <a:xfrm>
            <a:off x="3509076" y="716425"/>
            <a:ext cx="5408926" cy="3042525"/>
          </a:xfrm>
          <a:prstGeom prst="rect">
            <a:avLst/>
          </a:prstGeom>
          <a:noFill/>
          <a:ln>
            <a:noFill/>
          </a:ln>
        </p:spPr>
      </p:pic>
      <p:sp>
        <p:nvSpPr>
          <p:cNvPr id="311" name="Google Shape;311;p46"/>
          <p:cNvSpPr txBox="1"/>
          <p:nvPr/>
        </p:nvSpPr>
        <p:spPr>
          <a:xfrm>
            <a:off x="4428150" y="1170250"/>
            <a:ext cx="2721000" cy="8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Last Decade:</a:t>
            </a:r>
            <a:endParaRPr sz="1100">
              <a:solidFill>
                <a:schemeClr val="dk1"/>
              </a:solidFill>
            </a:endParaRPr>
          </a:p>
          <a:p>
            <a:pPr marL="0" lvl="0" indent="0" algn="l" rtl="0">
              <a:spcBef>
                <a:spcPts val="0"/>
              </a:spcBef>
              <a:spcAft>
                <a:spcPts val="0"/>
              </a:spcAft>
              <a:buNone/>
            </a:pPr>
            <a:r>
              <a:rPr lang="en" sz="1100" b="1">
                <a:solidFill>
                  <a:srgbClr val="FF0000"/>
                </a:solidFill>
              </a:rPr>
              <a:t>70% increase</a:t>
            </a:r>
            <a:r>
              <a:rPr lang="en" sz="1100">
                <a:solidFill>
                  <a:schemeClr val="dk1"/>
                </a:solidFill>
              </a:rPr>
              <a:t> in world LNG production</a:t>
            </a:r>
            <a:r>
              <a:rPr lang="en" sz="2400">
                <a:solidFill>
                  <a:schemeClr val="dk1"/>
                </a:solidFill>
              </a:rPr>
              <a:t> </a:t>
            </a:r>
            <a:endParaRPr sz="2400">
              <a:solidFill>
                <a:schemeClr val="dk1"/>
              </a:solidFill>
            </a:endParaRPr>
          </a:p>
        </p:txBody>
      </p:sp>
      <p:pic>
        <p:nvPicPr>
          <p:cNvPr id="312" name="Google Shape;312;p46"/>
          <p:cNvPicPr preferRelativeResize="0"/>
          <p:nvPr/>
        </p:nvPicPr>
        <p:blipFill>
          <a:blip r:embed="rId4">
            <a:alphaModFix/>
          </a:blip>
          <a:stretch>
            <a:fillRect/>
          </a:stretch>
        </p:blipFill>
        <p:spPr>
          <a:xfrm>
            <a:off x="93000" y="1364238"/>
            <a:ext cx="3562025" cy="1746900"/>
          </a:xfrm>
          <a:prstGeom prst="rect">
            <a:avLst/>
          </a:prstGeom>
          <a:noFill/>
          <a:ln>
            <a:noFill/>
          </a:ln>
        </p:spPr>
      </p:pic>
      <p:sp>
        <p:nvSpPr>
          <p:cNvPr id="313" name="Google Shape;313;p46"/>
          <p:cNvSpPr txBox="1"/>
          <p:nvPr/>
        </p:nvSpPr>
        <p:spPr>
          <a:xfrm>
            <a:off x="93000" y="8610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European Gas Plant Countdown</a:t>
            </a:r>
            <a:endParaRPr b="1"/>
          </a:p>
        </p:txBody>
      </p:sp>
      <p:pic>
        <p:nvPicPr>
          <p:cNvPr id="314" name="Google Shape;314;p46"/>
          <p:cNvPicPr preferRelativeResize="0"/>
          <p:nvPr/>
        </p:nvPicPr>
        <p:blipFill>
          <a:blip r:embed="rId5">
            <a:alphaModFix/>
          </a:blip>
          <a:stretch>
            <a:fillRect/>
          </a:stretch>
        </p:blipFill>
        <p:spPr>
          <a:xfrm>
            <a:off x="93000" y="3111150"/>
            <a:ext cx="1066800" cy="40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p:nvPr/>
        </p:nvSpPr>
        <p:spPr>
          <a:xfrm>
            <a:off x="581700" y="186900"/>
            <a:ext cx="7807200" cy="6741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Συμπεράσματα: Κι άλλες Προκλήσεις/Εμπόδια</a:t>
            </a:r>
            <a:endParaRPr sz="2040" b="1">
              <a:solidFill>
                <a:srgbClr val="EF6C00"/>
              </a:solidFill>
              <a:latin typeface="Calibri"/>
              <a:ea typeface="Calibri"/>
              <a:cs typeface="Calibri"/>
              <a:sym typeface="Calibri"/>
            </a:endParaRPr>
          </a:p>
          <a:p>
            <a:pPr marL="0" lvl="0" indent="0" algn="ctr" rtl="0">
              <a:spcBef>
                <a:spcPts val="0"/>
              </a:spcBef>
              <a:spcAft>
                <a:spcPts val="0"/>
              </a:spcAft>
              <a:buClr>
                <a:schemeClr val="dk1"/>
              </a:buClr>
              <a:buSzPts val="990"/>
              <a:buFont typeface="Arial"/>
              <a:buNone/>
            </a:pPr>
            <a:endParaRPr sz="1440" b="1">
              <a:solidFill>
                <a:srgbClr val="EF6C00"/>
              </a:solidFill>
              <a:latin typeface="Calibri"/>
              <a:ea typeface="Calibri"/>
              <a:cs typeface="Calibri"/>
              <a:sym typeface="Calibri"/>
            </a:endParaRPr>
          </a:p>
        </p:txBody>
      </p:sp>
      <p:sp>
        <p:nvSpPr>
          <p:cNvPr id="321" name="Google Shape;321;p47"/>
          <p:cNvSpPr txBox="1"/>
          <p:nvPr/>
        </p:nvSpPr>
        <p:spPr>
          <a:xfrm>
            <a:off x="679950" y="645800"/>
            <a:ext cx="7784100" cy="36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Ηλ. Δικτυα- Demand Response- Αποθήκευση: μεγάλες επενδύσεις, απαγορευτικό ρυθμιστικό πλαίσιο, βραδύτερη εγκατάσταση και εφαρμογή κ.λπ.</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Rebranding υποδομών ορυκτού αερίου ως Η2-ready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Ασυμβατότητα επέκτασης των υποδομών αερίου με τους στόχους εθνικών κλιματικών πολιτικών </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Capacity mechanisms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Δεν καταργούνται σταδιακά οι επιδοτήσεις ορυκτών καυσίμων</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Η πυρηνική ενέργεια στο μείγμα εκτρέπει από τη μείωση της ζήτησης, τις επενδύσεις στην ενεργειακή απόδοση, την ανάπτυξη των ΑΠΕ και τη σταδιακή κατάργηση των ορυκτών καυσίμων</a:t>
            </a:r>
            <a:endParaRPr sz="1800">
              <a:solidFill>
                <a:schemeClr val="dk1"/>
              </a:solidFill>
            </a:endParaRPr>
          </a:p>
          <a:p>
            <a:pPr marL="457200" lvl="0" indent="0" algn="l" rtl="0">
              <a:spcBef>
                <a:spcPts val="0"/>
              </a:spcBef>
              <a:spcAft>
                <a:spcPts val="0"/>
              </a:spcAft>
              <a:buNone/>
            </a:pPr>
            <a:endParaRPr sz="1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p:nvPr/>
        </p:nvSpPr>
        <p:spPr>
          <a:xfrm>
            <a:off x="581700" y="186900"/>
            <a:ext cx="7807200" cy="6741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Ενθαρρυντικά στοιχεία </a:t>
            </a:r>
            <a:endParaRPr sz="2040" b="1">
              <a:solidFill>
                <a:srgbClr val="EF6C00"/>
              </a:solidFill>
              <a:latin typeface="Calibri"/>
              <a:ea typeface="Calibri"/>
              <a:cs typeface="Calibri"/>
              <a:sym typeface="Calibri"/>
            </a:endParaRPr>
          </a:p>
          <a:p>
            <a:pPr marL="0" lvl="0" indent="0" algn="ctr" rtl="0">
              <a:spcBef>
                <a:spcPts val="0"/>
              </a:spcBef>
              <a:spcAft>
                <a:spcPts val="0"/>
              </a:spcAft>
              <a:buClr>
                <a:schemeClr val="dk1"/>
              </a:buClr>
              <a:buSzPts val="990"/>
              <a:buFont typeface="Arial"/>
              <a:buNone/>
            </a:pPr>
            <a:endParaRPr sz="1440" b="1">
              <a:solidFill>
                <a:srgbClr val="EF6C00"/>
              </a:solidFill>
              <a:latin typeface="Calibri"/>
              <a:ea typeface="Calibri"/>
              <a:cs typeface="Calibri"/>
              <a:sym typeface="Calibri"/>
            </a:endParaRPr>
          </a:p>
        </p:txBody>
      </p:sp>
      <p:sp>
        <p:nvSpPr>
          <p:cNvPr id="328" name="Google Shape;328;p48"/>
          <p:cNvSpPr txBox="1"/>
          <p:nvPr/>
        </p:nvSpPr>
        <p:spPr>
          <a:xfrm>
            <a:off x="679950" y="278700"/>
            <a:ext cx="7784100" cy="40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η ΕΕ αποφάσισε ομόφωνα να απομακρυνθεί από το ρωσικό φυσικό αέριο, προβλέποντας μείωση των εισαγωγών κατά ⅔ έως το τέλος του 2022.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Τα κράτη μέλη αποφάσισαν να παρατείνουν τον στόχο μείωσης της ζήτησης φυσικού αερίου κατά 15% (60 δισ. κυβικά μέτρα) έως τον Μάρτιο του 2024.</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Το 2023, το μερίδιο των ΑΠΕ στο μείγμα ηλεκτρικής ενέργειας φτάνει για πρώτη φορά το </a:t>
            </a:r>
            <a:r>
              <a:rPr lang="en" sz="1600" b="1">
                <a:solidFill>
                  <a:srgbClr val="E06666"/>
                </a:solidFill>
              </a:rPr>
              <a:t>44%.</a:t>
            </a:r>
            <a:endParaRPr sz="1600" b="1">
              <a:solidFill>
                <a:srgbClr val="E06666"/>
              </a:solidFill>
            </a:endParaRPr>
          </a:p>
          <a:p>
            <a:pPr marL="457200" lvl="0" indent="-330200" algn="l" rtl="0">
              <a:spcBef>
                <a:spcPts val="0"/>
              </a:spcBef>
              <a:spcAft>
                <a:spcPts val="0"/>
              </a:spcAft>
              <a:buClr>
                <a:schemeClr val="dk1"/>
              </a:buClr>
              <a:buSzPts val="1600"/>
              <a:buChar char="❖"/>
            </a:pPr>
            <a:r>
              <a:rPr lang="en" sz="1600">
                <a:solidFill>
                  <a:schemeClr val="dk1"/>
                </a:solidFill>
              </a:rPr>
              <a:t>Το 2023: μείωση ρεκόρ στην παραγωγή ηλεκτρικής ενέργειας από άνθρακα και αέριο στην ΕΕ οδηγεί σε μείωση των εκπομπών ίση με 19%</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Οδηγία για την ενεργειακή απόδοση των κτιρίων (EPBD) και οδηγία για την ενεργειακή απόδοση (EED)</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Δέκα χώρες στην Ευρώπη έχουν σχεδιάσει να απαγορεύσουν την εγκατάσταση νέων λεβήτων φυσικού αερίου σε νέα ή/και υφιστάμενα κτίρια.</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Η εφαρμογή των μέτρων του REPowerEU θα οδηγήσει σε εκτιμώμενη μείωση της ζήτησης φυσικού αερίου στην ΕΕ κατά 52% ή ακόμη και 67% έως το 2030.</a:t>
            </a:r>
            <a:endParaRPr sz="1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p:nvPr/>
        </p:nvSpPr>
        <p:spPr>
          <a:xfrm>
            <a:off x="1539825" y="186900"/>
            <a:ext cx="5997600" cy="895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Συμπεράσματα: τι χρειάζεται?</a:t>
            </a:r>
            <a:endParaRPr sz="2040" b="1">
              <a:solidFill>
                <a:srgbClr val="EF6C00"/>
              </a:solidFill>
              <a:latin typeface="Calibri"/>
              <a:ea typeface="Calibri"/>
              <a:cs typeface="Calibri"/>
              <a:sym typeface="Calibri"/>
            </a:endParaRPr>
          </a:p>
          <a:p>
            <a:pPr marL="0" lvl="0" indent="0" algn="ctr" rtl="0">
              <a:spcBef>
                <a:spcPts val="0"/>
              </a:spcBef>
              <a:spcAft>
                <a:spcPts val="0"/>
              </a:spcAft>
              <a:buClr>
                <a:schemeClr val="dk1"/>
              </a:buClr>
              <a:buSzPts val="990"/>
              <a:buFont typeface="Arial"/>
              <a:buNone/>
            </a:pPr>
            <a:endParaRPr sz="1440" b="1">
              <a:solidFill>
                <a:srgbClr val="EF6C00"/>
              </a:solidFill>
              <a:latin typeface="Calibri"/>
              <a:ea typeface="Calibri"/>
              <a:cs typeface="Calibri"/>
              <a:sym typeface="Calibri"/>
            </a:endParaRPr>
          </a:p>
          <a:p>
            <a:pPr marL="0" lvl="0" indent="0" algn="ctr" rtl="0">
              <a:spcBef>
                <a:spcPts val="0"/>
              </a:spcBef>
              <a:spcAft>
                <a:spcPts val="0"/>
              </a:spcAft>
              <a:buClr>
                <a:schemeClr val="dk1"/>
              </a:buClr>
              <a:buSzPts val="990"/>
              <a:buFont typeface="Arial"/>
              <a:buNone/>
            </a:pPr>
            <a:endParaRPr sz="1440" b="1">
              <a:solidFill>
                <a:srgbClr val="EF6C00"/>
              </a:solidFill>
              <a:latin typeface="Calibri"/>
              <a:ea typeface="Calibri"/>
              <a:cs typeface="Calibri"/>
              <a:sym typeface="Calibri"/>
            </a:endParaRPr>
          </a:p>
        </p:txBody>
      </p:sp>
      <p:sp>
        <p:nvSpPr>
          <p:cNvPr id="335" name="Google Shape;335;p49"/>
          <p:cNvSpPr txBox="1"/>
          <p:nvPr/>
        </p:nvSpPr>
        <p:spPr>
          <a:xfrm>
            <a:off x="557400" y="756250"/>
            <a:ext cx="6366300" cy="3463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800">
                <a:solidFill>
                  <a:schemeClr val="dk1"/>
                </a:solidFill>
                <a:highlight>
                  <a:srgbClr val="FFFFFF"/>
                </a:highlight>
              </a:rPr>
              <a:t>Αυξημένη πολιτική φιλοδοξία που θα στηρίξει:</a:t>
            </a:r>
            <a:endParaRPr sz="1800">
              <a:solidFill>
                <a:schemeClr val="dk1"/>
              </a:solidFill>
              <a:highlight>
                <a:srgbClr val="FFFFFF"/>
              </a:highlight>
            </a:endParaRPr>
          </a:p>
          <a:p>
            <a:pPr marL="457200" lvl="0" indent="0" algn="l" rtl="0">
              <a:spcBef>
                <a:spcPts val="0"/>
              </a:spcBef>
              <a:spcAft>
                <a:spcPts val="0"/>
              </a:spcAft>
              <a:buNone/>
            </a:pP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Φιλόδοξη μείωση της ενεργειακής ζήτησης</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Ενδιάμεσους στόχους σταδιακής κατάργησης του αερίου για το 2025, το 2030 και το 2035 &amp; ημερομηνίες σταδιακής κατάργησης για τα κτίρια, τη βιομηχανία και την ενέργεια</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Μαζικές επενδύσεις σε ηλεκτρικά δίκτυα, αποθήκευση και ευελιξία απόκρισης στη ζήτηση </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Πιο φιλόδοξο μελλοντικό σχεδιασμό των e-TSOs/DSOs </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Να καταστούν δεσμευτικά τα μέτρα μείωσης της ζήτησης αερίου</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Πολλαπλασιασμός της εγκατάστασης RES</a:t>
            </a:r>
            <a:endParaRPr sz="16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600">
                <a:solidFill>
                  <a:schemeClr val="dk1"/>
                </a:solidFill>
                <a:highlight>
                  <a:srgbClr val="FFFFFF"/>
                </a:highlight>
              </a:rPr>
              <a:t>STOP νέων υποδομών ορυκτού αερίου</a:t>
            </a:r>
            <a:endParaRPr sz="1600">
              <a:solidFill>
                <a:schemeClr val="dk1"/>
              </a:solidFill>
              <a:highlight>
                <a:srgbClr val="FFFFFF"/>
              </a:highlight>
            </a:endParaRPr>
          </a:p>
          <a:p>
            <a:pPr marL="457200" lvl="0" indent="0" algn="l" rtl="0">
              <a:spcBef>
                <a:spcPts val="0"/>
              </a:spcBef>
              <a:spcAft>
                <a:spcPts val="0"/>
              </a:spcAft>
              <a:buNone/>
            </a:pPr>
            <a:endParaRPr sz="1900">
              <a:solidFill>
                <a:srgbClr val="001A61"/>
              </a:solidFill>
              <a:highlight>
                <a:srgbClr val="FFFFFF"/>
              </a:highlight>
            </a:endParaRPr>
          </a:p>
        </p:txBody>
      </p:sp>
      <p:pic>
        <p:nvPicPr>
          <p:cNvPr id="336" name="Google Shape;336;p49"/>
          <p:cNvPicPr preferRelativeResize="0"/>
          <p:nvPr/>
        </p:nvPicPr>
        <p:blipFill>
          <a:blip r:embed="rId3">
            <a:alphaModFix/>
          </a:blip>
          <a:stretch>
            <a:fillRect/>
          </a:stretch>
        </p:blipFill>
        <p:spPr>
          <a:xfrm>
            <a:off x="7159450" y="0"/>
            <a:ext cx="1984551" cy="2193625"/>
          </a:xfrm>
          <a:prstGeom prst="rect">
            <a:avLst/>
          </a:prstGeom>
          <a:noFill/>
          <a:ln>
            <a:noFill/>
          </a:ln>
        </p:spPr>
      </p:pic>
      <p:pic>
        <p:nvPicPr>
          <p:cNvPr id="337" name="Google Shape;337;p49"/>
          <p:cNvPicPr preferRelativeResize="0"/>
          <p:nvPr/>
        </p:nvPicPr>
        <p:blipFill>
          <a:blip r:embed="rId4">
            <a:alphaModFix/>
          </a:blip>
          <a:stretch>
            <a:fillRect/>
          </a:stretch>
        </p:blipFill>
        <p:spPr>
          <a:xfrm>
            <a:off x="7373299" y="2193625"/>
            <a:ext cx="1711125" cy="2353325"/>
          </a:xfrm>
          <a:prstGeom prst="rect">
            <a:avLst/>
          </a:prstGeom>
          <a:noFill/>
          <a:ln>
            <a:noFill/>
          </a:ln>
        </p:spPr>
      </p:pic>
      <p:pic>
        <p:nvPicPr>
          <p:cNvPr id="338" name="Google Shape;338;p49"/>
          <p:cNvPicPr preferRelativeResize="0"/>
          <p:nvPr/>
        </p:nvPicPr>
        <p:blipFill>
          <a:blip r:embed="rId5">
            <a:alphaModFix/>
          </a:blip>
          <a:stretch>
            <a:fillRect/>
          </a:stretch>
        </p:blipFill>
        <p:spPr>
          <a:xfrm>
            <a:off x="7116550" y="2193625"/>
            <a:ext cx="420875" cy="394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p:nvPr/>
        </p:nvSpPr>
        <p:spPr>
          <a:xfrm>
            <a:off x="3245775" y="2009450"/>
            <a:ext cx="5139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rgbClr val="3C4043"/>
              </a:solidFill>
              <a:highlight>
                <a:srgbClr val="FFFFFF"/>
              </a:highlight>
            </a:endParaRPr>
          </a:p>
          <a:p>
            <a:pPr marL="457200" lvl="0" indent="0" algn="l" rtl="0">
              <a:spcBef>
                <a:spcPts val="0"/>
              </a:spcBef>
              <a:spcAft>
                <a:spcPts val="0"/>
              </a:spcAft>
              <a:buNone/>
            </a:pPr>
            <a:r>
              <a:rPr lang="en" sz="2200" b="1">
                <a:solidFill>
                  <a:srgbClr val="EF6C00"/>
                </a:solidFill>
                <a:highlight>
                  <a:srgbClr val="FFFFFF"/>
                </a:highlight>
              </a:rPr>
              <a:t>Ευχαριστώ για την προσοχή σας!</a:t>
            </a:r>
            <a:endParaRPr sz="2200" b="1">
              <a:solidFill>
                <a:srgbClr val="EF6C00"/>
              </a:solidFill>
              <a:highlight>
                <a:srgbClr val="FFFFFF"/>
              </a:highlight>
            </a:endParaRPr>
          </a:p>
        </p:txBody>
      </p:sp>
      <p:pic>
        <p:nvPicPr>
          <p:cNvPr id="344" name="Google Shape;344;p50" descr="Greenpeace ends North Sea rig protest after 12 days - BBC News"/>
          <p:cNvPicPr preferRelativeResize="0"/>
          <p:nvPr/>
        </p:nvPicPr>
        <p:blipFill rotWithShape="1">
          <a:blip r:embed="rId3">
            <a:alphaModFix/>
          </a:blip>
          <a:srcRect b="2429"/>
          <a:stretch/>
        </p:blipFill>
        <p:spPr>
          <a:xfrm>
            <a:off x="0" y="1741725"/>
            <a:ext cx="2793827" cy="2726055"/>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pic>
        <p:nvPicPr>
          <p:cNvPr id="345" name="Google Shape;345;p50"/>
          <p:cNvPicPr preferRelativeResize="0"/>
          <p:nvPr/>
        </p:nvPicPr>
        <p:blipFill>
          <a:blip r:embed="rId4">
            <a:alphaModFix/>
          </a:blip>
          <a:stretch>
            <a:fillRect/>
          </a:stretch>
        </p:blipFill>
        <p:spPr>
          <a:xfrm>
            <a:off x="0" y="84873"/>
            <a:ext cx="4379528" cy="781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p:nvPr/>
        </p:nvSpPr>
        <p:spPr>
          <a:xfrm>
            <a:off x="2195100" y="72600"/>
            <a:ext cx="47538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Το ενεργειακό τοπίο στην Ελλάδα</a:t>
            </a:r>
            <a:endParaRPr/>
          </a:p>
        </p:txBody>
      </p:sp>
      <p:pic>
        <p:nvPicPr>
          <p:cNvPr id="352" name="Google Shape;352;p51"/>
          <p:cNvPicPr preferRelativeResize="0"/>
          <p:nvPr/>
        </p:nvPicPr>
        <p:blipFill>
          <a:blip r:embed="rId3">
            <a:alphaModFix/>
          </a:blip>
          <a:stretch>
            <a:fillRect/>
          </a:stretch>
        </p:blipFill>
        <p:spPr>
          <a:xfrm>
            <a:off x="152400" y="677400"/>
            <a:ext cx="4325299" cy="2983425"/>
          </a:xfrm>
          <a:prstGeom prst="rect">
            <a:avLst/>
          </a:prstGeom>
          <a:noFill/>
          <a:ln>
            <a:noFill/>
          </a:ln>
        </p:spPr>
      </p:pic>
      <p:pic>
        <p:nvPicPr>
          <p:cNvPr id="353" name="Google Shape;353;p51"/>
          <p:cNvPicPr preferRelativeResize="0"/>
          <p:nvPr/>
        </p:nvPicPr>
        <p:blipFill>
          <a:blip r:embed="rId4">
            <a:alphaModFix/>
          </a:blip>
          <a:stretch>
            <a:fillRect/>
          </a:stretch>
        </p:blipFill>
        <p:spPr>
          <a:xfrm>
            <a:off x="4757125" y="677400"/>
            <a:ext cx="4250824" cy="3072575"/>
          </a:xfrm>
          <a:prstGeom prst="rect">
            <a:avLst/>
          </a:prstGeom>
          <a:noFill/>
          <a:ln>
            <a:noFill/>
          </a:ln>
        </p:spPr>
      </p:pic>
      <p:sp>
        <p:nvSpPr>
          <p:cNvPr id="354" name="Google Shape;354;p51"/>
          <p:cNvSpPr txBox="1"/>
          <p:nvPr/>
        </p:nvSpPr>
        <p:spPr>
          <a:xfrm>
            <a:off x="283300" y="4068875"/>
            <a:ext cx="4044600" cy="2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Source: </a:t>
            </a:r>
            <a:r>
              <a:rPr lang="en" sz="1000" u="sng">
                <a:solidFill>
                  <a:schemeClr val="hlink"/>
                </a:solidFill>
                <a:hlinkClick r:id="rId5"/>
              </a:rPr>
              <a:t>RePower EU- 2 years on Greece</a:t>
            </a:r>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p:nvPr/>
        </p:nvSpPr>
        <p:spPr>
          <a:xfrm>
            <a:off x="2195100" y="72600"/>
            <a:ext cx="47538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Τι πρέπει να γίνει</a:t>
            </a:r>
            <a:endParaRPr/>
          </a:p>
        </p:txBody>
      </p:sp>
      <p:sp>
        <p:nvSpPr>
          <p:cNvPr id="162" name="Google Shape;162;p27"/>
          <p:cNvSpPr txBox="1"/>
          <p:nvPr/>
        </p:nvSpPr>
        <p:spPr>
          <a:xfrm>
            <a:off x="283300" y="4068875"/>
            <a:ext cx="2566500" cy="2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Source: Emissions Gap Report, UN, 2023</a:t>
            </a:r>
            <a:endParaRPr sz="1000">
              <a:solidFill>
                <a:schemeClr val="dk1"/>
              </a:solidFill>
            </a:endParaRPr>
          </a:p>
        </p:txBody>
      </p:sp>
      <p:pic>
        <p:nvPicPr>
          <p:cNvPr id="163" name="Google Shape;163;p27"/>
          <p:cNvPicPr preferRelativeResize="0"/>
          <p:nvPr/>
        </p:nvPicPr>
        <p:blipFill>
          <a:blip r:embed="rId3">
            <a:alphaModFix/>
          </a:blip>
          <a:stretch>
            <a:fillRect/>
          </a:stretch>
        </p:blipFill>
        <p:spPr>
          <a:xfrm>
            <a:off x="152400" y="525000"/>
            <a:ext cx="4317424" cy="2387397"/>
          </a:xfrm>
          <a:prstGeom prst="rect">
            <a:avLst/>
          </a:prstGeom>
          <a:noFill/>
          <a:ln>
            <a:noFill/>
          </a:ln>
        </p:spPr>
      </p:pic>
      <p:pic>
        <p:nvPicPr>
          <p:cNvPr id="164" name="Google Shape;164;p27"/>
          <p:cNvPicPr preferRelativeResize="0"/>
          <p:nvPr/>
        </p:nvPicPr>
        <p:blipFill>
          <a:blip r:embed="rId4">
            <a:alphaModFix/>
          </a:blip>
          <a:stretch>
            <a:fillRect/>
          </a:stretch>
        </p:blipFill>
        <p:spPr>
          <a:xfrm>
            <a:off x="4469825" y="677400"/>
            <a:ext cx="4521775" cy="3474576"/>
          </a:xfrm>
          <a:prstGeom prst="rect">
            <a:avLst/>
          </a:prstGeom>
          <a:noFill/>
          <a:ln>
            <a:noFill/>
          </a:ln>
        </p:spPr>
      </p:pic>
      <p:sp>
        <p:nvSpPr>
          <p:cNvPr id="165" name="Google Shape;165;p27"/>
          <p:cNvSpPr/>
          <p:nvPr/>
        </p:nvSpPr>
        <p:spPr>
          <a:xfrm>
            <a:off x="450600" y="3093800"/>
            <a:ext cx="3511500" cy="75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0000"/>
                </a:solidFill>
              </a:rPr>
              <a:t>IEA: From 2021, No new oil and gas fields approved for development; no new coal mines or mine extensions</a:t>
            </a:r>
            <a:endParaRPr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p:nvPr/>
        </p:nvSpPr>
        <p:spPr>
          <a:xfrm>
            <a:off x="2195100" y="72600"/>
            <a:ext cx="47538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Τι έγινε ομως…</a:t>
            </a:r>
            <a:endParaRPr/>
          </a:p>
        </p:txBody>
      </p:sp>
      <p:pic>
        <p:nvPicPr>
          <p:cNvPr id="172" name="Google Shape;172;p28"/>
          <p:cNvPicPr preferRelativeResize="0"/>
          <p:nvPr/>
        </p:nvPicPr>
        <p:blipFill>
          <a:blip r:embed="rId3">
            <a:alphaModFix/>
          </a:blip>
          <a:stretch>
            <a:fillRect/>
          </a:stretch>
        </p:blipFill>
        <p:spPr>
          <a:xfrm>
            <a:off x="0" y="1450663"/>
            <a:ext cx="5144601" cy="1981125"/>
          </a:xfrm>
          <a:prstGeom prst="rect">
            <a:avLst/>
          </a:prstGeom>
          <a:noFill/>
          <a:ln>
            <a:noFill/>
          </a:ln>
        </p:spPr>
      </p:pic>
      <p:pic>
        <p:nvPicPr>
          <p:cNvPr id="173" name="Google Shape;173;p28"/>
          <p:cNvPicPr preferRelativeResize="0"/>
          <p:nvPr/>
        </p:nvPicPr>
        <p:blipFill>
          <a:blip r:embed="rId4">
            <a:alphaModFix/>
          </a:blip>
          <a:stretch>
            <a:fillRect/>
          </a:stretch>
        </p:blipFill>
        <p:spPr>
          <a:xfrm>
            <a:off x="5386951" y="525000"/>
            <a:ext cx="3542199" cy="38324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2195100" y="72600"/>
            <a:ext cx="51930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Εξελίξεις στην αγορά αερίου</a:t>
            </a:r>
            <a:endParaRPr/>
          </a:p>
        </p:txBody>
      </p:sp>
      <p:pic>
        <p:nvPicPr>
          <p:cNvPr id="180" name="Google Shape;180;p29"/>
          <p:cNvPicPr preferRelativeResize="0"/>
          <p:nvPr/>
        </p:nvPicPr>
        <p:blipFill>
          <a:blip r:embed="rId3">
            <a:alphaModFix/>
          </a:blip>
          <a:stretch>
            <a:fillRect/>
          </a:stretch>
        </p:blipFill>
        <p:spPr>
          <a:xfrm>
            <a:off x="0" y="525000"/>
            <a:ext cx="4339974" cy="3528725"/>
          </a:xfrm>
          <a:prstGeom prst="rect">
            <a:avLst/>
          </a:prstGeom>
          <a:noFill/>
          <a:ln>
            <a:noFill/>
          </a:ln>
        </p:spPr>
      </p:pic>
      <p:pic>
        <p:nvPicPr>
          <p:cNvPr id="181" name="Google Shape;181;p29"/>
          <p:cNvPicPr preferRelativeResize="0"/>
          <p:nvPr/>
        </p:nvPicPr>
        <p:blipFill>
          <a:blip r:embed="rId4">
            <a:alphaModFix/>
          </a:blip>
          <a:stretch>
            <a:fillRect/>
          </a:stretch>
        </p:blipFill>
        <p:spPr>
          <a:xfrm>
            <a:off x="4492375" y="677400"/>
            <a:ext cx="4499226" cy="318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p:nvPr/>
        </p:nvSpPr>
        <p:spPr>
          <a:xfrm>
            <a:off x="662425" y="72600"/>
            <a:ext cx="77151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2024: Το εμπόριο φυσικού αερίου επιστρέφει στην ανάπτυξη παγκοσμίως </a:t>
            </a:r>
            <a:endParaRPr/>
          </a:p>
        </p:txBody>
      </p:sp>
      <p:pic>
        <p:nvPicPr>
          <p:cNvPr id="188" name="Google Shape;188;p30"/>
          <p:cNvPicPr preferRelativeResize="0"/>
          <p:nvPr/>
        </p:nvPicPr>
        <p:blipFill>
          <a:blip r:embed="rId3">
            <a:alphaModFix/>
          </a:blip>
          <a:stretch>
            <a:fillRect/>
          </a:stretch>
        </p:blipFill>
        <p:spPr>
          <a:xfrm>
            <a:off x="771625" y="522550"/>
            <a:ext cx="7600748" cy="3755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p:nvPr/>
        </p:nvSpPr>
        <p:spPr>
          <a:xfrm>
            <a:off x="714450" y="0"/>
            <a:ext cx="77151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2024: Το εμπόριο φυσικού αερίου επιστρέφει στην ανάπτυξη </a:t>
            </a:r>
            <a:endParaRPr/>
          </a:p>
        </p:txBody>
      </p:sp>
      <p:pic>
        <p:nvPicPr>
          <p:cNvPr id="195" name="Google Shape;195;p31"/>
          <p:cNvPicPr preferRelativeResize="0"/>
          <p:nvPr/>
        </p:nvPicPr>
        <p:blipFill>
          <a:blip r:embed="rId3">
            <a:alphaModFix/>
          </a:blip>
          <a:stretch>
            <a:fillRect/>
          </a:stretch>
        </p:blipFill>
        <p:spPr>
          <a:xfrm>
            <a:off x="1151300" y="727863"/>
            <a:ext cx="7167199" cy="3687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p:nvPr/>
        </p:nvSpPr>
        <p:spPr>
          <a:xfrm>
            <a:off x="662425" y="72600"/>
            <a:ext cx="7715100" cy="76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Ο ΙΕΑ αναμένει ότι η ζήτηση φυσικού αερίου θα κορυφωθεί έως το 2030 ..</a:t>
            </a:r>
            <a:endParaRPr/>
          </a:p>
        </p:txBody>
      </p:sp>
      <p:pic>
        <p:nvPicPr>
          <p:cNvPr id="202" name="Google Shape;202;p32"/>
          <p:cNvPicPr preferRelativeResize="0"/>
          <p:nvPr/>
        </p:nvPicPr>
        <p:blipFill>
          <a:blip r:embed="rId3">
            <a:alphaModFix/>
          </a:blip>
          <a:stretch>
            <a:fillRect/>
          </a:stretch>
        </p:blipFill>
        <p:spPr>
          <a:xfrm>
            <a:off x="1639087" y="881438"/>
            <a:ext cx="5865826" cy="338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p:nvPr/>
        </p:nvSpPr>
        <p:spPr>
          <a:xfrm>
            <a:off x="662425" y="72600"/>
            <a:ext cx="7715100" cy="452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990"/>
              <a:buFont typeface="Arial"/>
              <a:buNone/>
            </a:pPr>
            <a:r>
              <a:rPr lang="en" sz="2040" b="1">
                <a:solidFill>
                  <a:srgbClr val="EF6C00"/>
                </a:solidFill>
                <a:latin typeface="Calibri"/>
                <a:ea typeface="Calibri"/>
                <a:cs typeface="Calibri"/>
                <a:sym typeface="Calibri"/>
              </a:rPr>
              <a:t>.. σε όλα τα σημαντικά σενάρια του</a:t>
            </a:r>
            <a:endParaRPr/>
          </a:p>
        </p:txBody>
      </p:sp>
      <p:pic>
        <p:nvPicPr>
          <p:cNvPr id="209" name="Google Shape;209;p33"/>
          <p:cNvPicPr preferRelativeResize="0"/>
          <p:nvPr/>
        </p:nvPicPr>
        <p:blipFill>
          <a:blip r:embed="rId3">
            <a:alphaModFix/>
          </a:blip>
          <a:stretch>
            <a:fillRect/>
          </a:stretch>
        </p:blipFill>
        <p:spPr>
          <a:xfrm>
            <a:off x="1138913" y="525000"/>
            <a:ext cx="6762126" cy="35770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3777</Words>
  <Application>Microsoft Office PowerPoint</Application>
  <PresentationFormat>On-screen Show (16:9)</PresentationFormat>
  <Paragraphs>216</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Calibri</vt:lpstr>
      <vt:lpstr>Arial</vt:lpstr>
      <vt:lpstr>PT Sans Narrow</vt:lpstr>
      <vt:lpstr>Open Sans</vt:lpstr>
      <vt:lpstr>Tropic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Κωστής Γριμάνης</dc:creator>
  <cp:lastModifiedBy>Κωστής Γριμάνης</cp:lastModifiedBy>
  <cp:revision>1</cp:revision>
  <dcterms:modified xsi:type="dcterms:W3CDTF">2024-05-20T01:35:16Z</dcterms:modified>
</cp:coreProperties>
</file>