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3" r:id="rId2"/>
    <p:sldMasterId id="2147483692" r:id="rId3"/>
  </p:sldMasterIdLst>
  <p:notesMasterIdLst>
    <p:notesMasterId r:id="rId26"/>
  </p:notesMasterIdLst>
  <p:sldIdLst>
    <p:sldId id="362" r:id="rId4"/>
    <p:sldId id="256" r:id="rId5"/>
    <p:sldId id="257" r:id="rId6"/>
    <p:sldId id="1131" r:id="rId7"/>
    <p:sldId id="267" r:id="rId8"/>
    <p:sldId id="387" r:id="rId9"/>
    <p:sldId id="388" r:id="rId10"/>
    <p:sldId id="1173" r:id="rId11"/>
    <p:sldId id="311" r:id="rId12"/>
    <p:sldId id="1166" r:id="rId13"/>
    <p:sldId id="1122" r:id="rId14"/>
    <p:sldId id="324" r:id="rId15"/>
    <p:sldId id="1168" r:id="rId16"/>
    <p:sldId id="1148" r:id="rId17"/>
    <p:sldId id="366" r:id="rId18"/>
    <p:sldId id="1170" r:id="rId19"/>
    <p:sldId id="413" r:id="rId20"/>
    <p:sldId id="1171" r:id="rId21"/>
    <p:sldId id="1164" r:id="rId22"/>
    <p:sldId id="1172" r:id="rId23"/>
    <p:sldId id="424" r:id="rId24"/>
    <p:sldId id="3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56E"/>
    <a:srgbClr val="F0EEEF"/>
    <a:srgbClr val="2B323B"/>
    <a:srgbClr val="00B09B"/>
    <a:srgbClr val="0D95BC"/>
    <a:srgbClr val="DF361F"/>
    <a:srgbClr val="6C2B43"/>
    <a:srgbClr val="7B0051"/>
    <a:srgbClr val="063951"/>
    <a:srgbClr val="EB1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95033" autoAdjust="0"/>
  </p:normalViewPr>
  <p:slideViewPr>
    <p:cSldViewPr snapToGrid="0" showGuides="1">
      <p:cViewPr varScale="1">
        <p:scale>
          <a:sx n="87" d="100"/>
          <a:sy n="87" d="100"/>
        </p:scale>
        <p:origin x="1075"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ATA\ELETAEN\2%20PERIODOS%202017%202018\Meletes\Statistics\2021\WIND%20STATISTICS%20HWEA%20TOTAL_2022%2020%201%202022%20K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ATA\ELETAEN\2%20PERIODOS%202017%202018\Meletes\Statistics\2021\WIND%20STATISTICS%20HWEA%20TOTAL_2022%2023%201%202022%20k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Calibri"/>
                <a:ea typeface="Calibri"/>
                <a:cs typeface="Calibri"/>
              </a:defRPr>
            </a:pPr>
            <a:r>
              <a:rPr lang="en-US" sz="1600" b="1" i="0" baseline="0" dirty="0">
                <a:effectLst/>
              </a:rPr>
              <a:t>Total capacity to the grid (MW) per year</a:t>
            </a:r>
            <a:endParaRPr lang="el-GR" sz="1600" dirty="0">
              <a:effectLst/>
            </a:endParaRPr>
          </a:p>
        </c:rich>
      </c:tx>
      <c:layout>
        <c:manualLayout>
          <c:xMode val="edge"/>
          <c:yMode val="edge"/>
          <c:x val="0.32799539344023615"/>
          <c:y val="1.3473457289140393E-2"/>
        </c:manualLayout>
      </c:layout>
      <c:overlay val="0"/>
    </c:title>
    <c:autoTitleDeleted val="0"/>
    <c:plotArea>
      <c:layout>
        <c:manualLayout>
          <c:layoutTarget val="inner"/>
          <c:xMode val="edge"/>
          <c:yMode val="edge"/>
          <c:x val="3.071962518394028E-2"/>
          <c:y val="0.11366883708882043"/>
          <c:w val="0.96719514112370863"/>
          <c:h val="0.80451985782410662"/>
        </c:manualLayout>
      </c:layout>
      <c:barChart>
        <c:barDir val="col"/>
        <c:grouping val="clustered"/>
        <c:varyColors val="0"/>
        <c:ser>
          <c:idx val="0"/>
          <c:order val="0"/>
          <c:tx>
            <c:strRef>
              <c:f>'Total MW Per Year'!$A$4</c:f>
              <c:strCache>
                <c:ptCount val="1"/>
                <c:pt idx="0">
                  <c:v>Έτος έναρξης δοκιμαστικής λειτουργίας</c:v>
                </c:pt>
              </c:strCache>
            </c:strRef>
          </c:tx>
          <c:invertIfNegative val="0"/>
          <c:dLbls>
            <c:spPr>
              <a:noFill/>
              <a:ln w="25400">
                <a:noFill/>
              </a:ln>
            </c:spPr>
            <c:txPr>
              <a:bodyPr wrap="square" lIns="38100" tIns="19050" rIns="38100" bIns="19050" anchor="ctr">
                <a:spAutoFit/>
              </a:bodyPr>
              <a:lstStyle/>
              <a:p>
                <a:pPr>
                  <a:defRPr sz="1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MW Per Year'!$A$14:$A$36</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'Total MW Per Year'!$C$14:$C$36</c:f>
              <c:numCache>
                <c:formatCode>0</c:formatCode>
                <c:ptCount val="23"/>
                <c:pt idx="0">
                  <c:v>106.53999999999999</c:v>
                </c:pt>
                <c:pt idx="1">
                  <c:v>236.86499999999998</c:v>
                </c:pt>
                <c:pt idx="2">
                  <c:v>275.10999999999996</c:v>
                </c:pt>
                <c:pt idx="3">
                  <c:v>291.36999999999995</c:v>
                </c:pt>
                <c:pt idx="4">
                  <c:v>407.11999999999995</c:v>
                </c:pt>
                <c:pt idx="5">
                  <c:v>479.26999999999992</c:v>
                </c:pt>
                <c:pt idx="6">
                  <c:v>601.11999999999989</c:v>
                </c:pt>
                <c:pt idx="7">
                  <c:v>752.77</c:v>
                </c:pt>
                <c:pt idx="8">
                  <c:v>858.92</c:v>
                </c:pt>
                <c:pt idx="9">
                  <c:v>986.59500000000003</c:v>
                </c:pt>
                <c:pt idx="10">
                  <c:v>1144.5550000000001</c:v>
                </c:pt>
                <c:pt idx="11">
                  <c:v>1341.4050000000002</c:v>
                </c:pt>
                <c:pt idx="12">
                  <c:v>1655.7550000000001</c:v>
                </c:pt>
                <c:pt idx="13">
                  <c:v>1769.46</c:v>
                </c:pt>
                <c:pt idx="14">
                  <c:v>1857.6100000000001</c:v>
                </c:pt>
                <c:pt idx="15">
                  <c:v>1969.21</c:v>
                </c:pt>
                <c:pt idx="16">
                  <c:v>2127.61</c:v>
                </c:pt>
                <c:pt idx="17">
                  <c:v>2360.36</c:v>
                </c:pt>
                <c:pt idx="18">
                  <c:v>2641.31</c:v>
                </c:pt>
                <c:pt idx="19">
                  <c:v>2839.8849999999998</c:v>
                </c:pt>
                <c:pt idx="20">
                  <c:v>3595.6249999999995</c:v>
                </c:pt>
                <c:pt idx="21">
                  <c:v>4112.8249999999998</c:v>
                </c:pt>
                <c:pt idx="22">
                  <c:v>4451.0950000000003</c:v>
                </c:pt>
              </c:numCache>
            </c:numRef>
          </c:val>
          <c:extLst>
            <c:ext xmlns:c16="http://schemas.microsoft.com/office/drawing/2014/chart" uri="{C3380CC4-5D6E-409C-BE32-E72D297353CC}">
              <c16:uniqueId val="{00000000-85F3-438E-8C10-EC41260BD924}"/>
            </c:ext>
          </c:extLst>
        </c:ser>
        <c:dLbls>
          <c:showLegendKey val="0"/>
          <c:showVal val="0"/>
          <c:showCatName val="0"/>
          <c:showSerName val="0"/>
          <c:showPercent val="0"/>
          <c:showBubbleSize val="0"/>
        </c:dLbls>
        <c:gapWidth val="150"/>
        <c:overlap val="-25"/>
        <c:axId val="-807915824"/>
        <c:axId val="-763488720"/>
      </c:barChart>
      <c:catAx>
        <c:axId val="-807915824"/>
        <c:scaling>
          <c:orientation val="minMax"/>
        </c:scaling>
        <c:delete val="0"/>
        <c:axPos val="b"/>
        <c:numFmt formatCode="General" sourceLinked="1"/>
        <c:majorTickMark val="none"/>
        <c:minorTickMark val="none"/>
        <c:tickLblPos val="nextTo"/>
        <c:txPr>
          <a:bodyPr rot="0" vert="horz"/>
          <a:lstStyle/>
          <a:p>
            <a:pPr>
              <a:defRPr sz="900" b="0" i="0" u="none" strike="noStrike" baseline="0">
                <a:solidFill>
                  <a:srgbClr val="000000"/>
                </a:solidFill>
                <a:latin typeface="Calibri"/>
                <a:ea typeface="Calibri"/>
                <a:cs typeface="Calibri"/>
              </a:defRPr>
            </a:pPr>
            <a:endParaRPr lang="en-US"/>
          </a:p>
        </c:txPr>
        <c:crossAx val="-763488720"/>
        <c:crosses val="autoZero"/>
        <c:auto val="1"/>
        <c:lblAlgn val="ctr"/>
        <c:lblOffset val="100"/>
        <c:tickLblSkip val="1"/>
        <c:tickMarkSkip val="2"/>
        <c:noMultiLvlLbl val="0"/>
      </c:catAx>
      <c:valAx>
        <c:axId val="-763488720"/>
        <c:scaling>
          <c:orientation val="minMax"/>
        </c:scaling>
        <c:delete val="1"/>
        <c:axPos val="l"/>
        <c:numFmt formatCode="0" sourceLinked="1"/>
        <c:majorTickMark val="out"/>
        <c:minorTickMark val="none"/>
        <c:tickLblPos val="nextTo"/>
        <c:crossAx val="-807915824"/>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[WIND STATISTICS HWEA TOTAL_2022 23 1 2022 kl.xlsx]Per Year with Micon!PivotTable1</c:name>
    <c:fmtId val="-1"/>
  </c:pivotSource>
  <c:chart>
    <c:title>
      <c:tx>
        <c:rich>
          <a:bodyPr/>
          <a:lstStyle/>
          <a:p>
            <a:pPr>
              <a:defRPr sz="1600" b="1" i="0" u="none" strike="noStrike" baseline="0">
                <a:solidFill>
                  <a:srgbClr val="000000"/>
                </a:solidFill>
                <a:latin typeface="Calibri"/>
                <a:ea typeface="Calibri"/>
                <a:cs typeface="Calibri"/>
              </a:defRPr>
            </a:pPr>
            <a:r>
              <a:rPr lang="en-US" sz="1600" b="1" i="0" baseline="0">
                <a:effectLst/>
              </a:rPr>
              <a:t>Capacity (MW) per year per manufacturer</a:t>
            </a:r>
            <a:endParaRPr lang="el-GR" sz="1600">
              <a:effectLst/>
            </a:endParaRPr>
          </a:p>
        </c:rich>
      </c:tx>
      <c:overlay val="0"/>
    </c:title>
    <c:autoTitleDeleted val="0"/>
    <c:pivotFmts>
      <c:pivotFmt>
        <c:idx val="0"/>
        <c:spPr>
          <a:solidFill>
            <a:srgbClr val="FFFF00"/>
          </a:solidFill>
        </c:spPr>
        <c:marker>
          <c:symbol val="none"/>
        </c:marker>
        <c:dLbl>
          <c:idx val="0"/>
          <c:delete val="1"/>
          <c:extLst>
            <c:ext xmlns:c15="http://schemas.microsoft.com/office/drawing/2012/chart" uri="{CE6537A1-D6FC-4f65-9D91-7224C49458BB}"/>
          </c:extLst>
        </c:dLbl>
      </c:pivotFmt>
      <c:pivotFmt>
        <c:idx val="1"/>
        <c:spPr>
          <a:solidFill>
            <a:srgbClr val="275C18"/>
          </a:solidFill>
        </c:spPr>
        <c:marker>
          <c:symbol val="none"/>
        </c:marker>
        <c:dLbl>
          <c:idx val="0"/>
          <c:delete val="1"/>
          <c:extLst>
            <c:ext xmlns:c15="http://schemas.microsoft.com/office/drawing/2012/chart" uri="{CE6537A1-D6FC-4f65-9D91-7224C49458BB}"/>
          </c:extLst>
        </c:dLbl>
      </c:pivotFmt>
      <c:pivotFmt>
        <c:idx val="2"/>
        <c:spPr>
          <a:solidFill>
            <a:srgbClr val="FF0000"/>
          </a:solidFill>
        </c:spPr>
        <c:marker>
          <c:symbol val="none"/>
        </c:marker>
        <c:dLbl>
          <c:idx val="0"/>
          <c:delete val="1"/>
          <c:extLst>
            <c:ext xmlns:c15="http://schemas.microsoft.com/office/drawing/2012/chart" uri="{CE6537A1-D6FC-4f65-9D91-7224C49458BB}"/>
          </c:extLst>
        </c:dLbl>
      </c:pivotFmt>
      <c:pivotFmt>
        <c:idx val="3"/>
        <c:spPr>
          <a:solidFill>
            <a:srgbClr val="254061"/>
          </a:solidFill>
        </c:spPr>
        <c:marker>
          <c:symbol val="none"/>
        </c:marker>
        <c:dLbl>
          <c:idx val="0"/>
          <c:delete val="1"/>
          <c:extLst>
            <c:ext xmlns:c15="http://schemas.microsoft.com/office/drawing/2012/chart" uri="{CE6537A1-D6FC-4f65-9D91-7224C49458BB}"/>
          </c:extLst>
        </c:dLbl>
      </c:pivotFmt>
      <c:pivotFmt>
        <c:idx val="4"/>
        <c:spPr>
          <a:solidFill>
            <a:srgbClr val="0070C0"/>
          </a:solidFill>
        </c:spPr>
        <c:marker>
          <c:symbol val="none"/>
        </c:marker>
        <c:dLbl>
          <c:idx val="0"/>
          <c:delete val="1"/>
          <c:extLst>
            <c:ext xmlns:c15="http://schemas.microsoft.com/office/drawing/2012/chart" uri="{CE6537A1-D6FC-4f65-9D91-7224C49458BB}"/>
          </c:extLst>
        </c:dLbl>
      </c:pivotFmt>
      <c:pivotFmt>
        <c:idx val="5"/>
        <c:spPr>
          <a:solidFill>
            <a:schemeClr val="bg1">
              <a:lumMod val="65000"/>
            </a:schemeClr>
          </a:solidFill>
        </c:spPr>
        <c:marker>
          <c:symbol val="none"/>
        </c:marker>
        <c:dLbl>
          <c:idx val="0"/>
          <c:delete val="1"/>
          <c:extLst>
            <c:ext xmlns:c15="http://schemas.microsoft.com/office/drawing/2012/chart" uri="{CE6537A1-D6FC-4f65-9D91-7224C49458BB}"/>
          </c:extLst>
        </c:dLbl>
      </c:pivotFmt>
      <c:pivotFmt>
        <c:idx val="6"/>
        <c:marker>
          <c:symbol val="none"/>
        </c:marker>
      </c:pivotFmt>
      <c:pivotFmt>
        <c:idx val="7"/>
        <c:spPr>
          <a:solidFill>
            <a:srgbClr val="E46C0A"/>
          </a:solidFill>
        </c:spPr>
        <c:marker>
          <c:symbol val="none"/>
        </c:marker>
        <c:dLbl>
          <c:idx val="0"/>
          <c:delete val="1"/>
          <c:extLst>
            <c:ext xmlns:c15="http://schemas.microsoft.com/office/drawing/2012/chart" uri="{CE6537A1-D6FC-4f65-9D91-7224C49458BB}"/>
          </c:extLst>
        </c:dLbl>
      </c:pivotFmt>
      <c:pivotFmt>
        <c:idx val="8"/>
        <c:marker>
          <c:symbol val="none"/>
        </c:marker>
        <c:dLbl>
          <c:idx val="0"/>
          <c:delete val="1"/>
          <c:extLst>
            <c:ext xmlns:c15="http://schemas.microsoft.com/office/drawing/2012/chart" uri="{CE6537A1-D6FC-4f65-9D91-7224C49458BB}"/>
          </c:extLst>
        </c:dLbl>
      </c:pivotFmt>
      <c:pivotFmt>
        <c:idx val="9"/>
        <c:marker>
          <c:symbol val="none"/>
        </c:marker>
        <c:dLbl>
          <c:idx val="0"/>
          <c:delete val="1"/>
          <c:extLst>
            <c:ext xmlns:c15="http://schemas.microsoft.com/office/drawing/2012/chart" uri="{CE6537A1-D6FC-4f65-9D91-7224C49458BB}"/>
          </c:extLst>
        </c:dLbl>
      </c:pivotFmt>
      <c:pivotFmt>
        <c:idx val="10"/>
        <c:spPr>
          <a:solidFill>
            <a:srgbClr val="00B050"/>
          </a:solidFill>
        </c:spPr>
        <c:marker>
          <c:symbol val="none"/>
        </c:marker>
        <c:dLbl>
          <c:idx val="0"/>
          <c:delete val="1"/>
          <c:extLst>
            <c:ext xmlns:c15="http://schemas.microsoft.com/office/drawing/2012/chart" uri="{CE6537A1-D6FC-4f65-9D91-7224C49458BB}"/>
          </c:extLst>
        </c:dLbl>
      </c:pivotFmt>
      <c:pivotFmt>
        <c:idx val="11"/>
        <c:spPr>
          <a:solidFill>
            <a:schemeClr val="accent4">
              <a:lumMod val="60000"/>
              <a:lumOff val="40000"/>
            </a:schemeClr>
          </a:solidFill>
        </c:spPr>
        <c:marker>
          <c:symbol val="none"/>
        </c:marker>
        <c:dLbl>
          <c:idx val="0"/>
          <c:delete val="1"/>
          <c:extLst>
            <c:ext xmlns:c15="http://schemas.microsoft.com/office/drawing/2012/chart" uri="{CE6537A1-D6FC-4f65-9D91-7224C49458BB}"/>
          </c:extLst>
        </c:dLbl>
      </c:pivotFmt>
      <c:pivotFmt>
        <c:idx val="12"/>
        <c:marker>
          <c:symbol val="none"/>
        </c:marker>
        <c:dLbl>
          <c:idx val="0"/>
          <c:delete val="1"/>
          <c:extLst>
            <c:ext xmlns:c15="http://schemas.microsoft.com/office/drawing/2012/chart" uri="{CE6537A1-D6FC-4f65-9D91-7224C49458BB}"/>
          </c:extLst>
        </c:dLbl>
      </c:pivotFmt>
      <c:pivotFmt>
        <c:idx val="13"/>
      </c:pivotFmt>
      <c:pivotFmt>
        <c:idx val="14"/>
        <c:spPr>
          <a:solidFill>
            <a:srgbClr val="FFFF00"/>
          </a:solidFill>
        </c:spPr>
        <c:marker>
          <c:symbol val="none"/>
        </c:marker>
        <c:dLbl>
          <c:idx val="0"/>
          <c:delete val="1"/>
          <c:extLst>
            <c:ext xmlns:c15="http://schemas.microsoft.com/office/drawing/2012/chart" uri="{CE6537A1-D6FC-4f65-9D91-7224C49458BB}"/>
          </c:extLst>
        </c:dLbl>
      </c:pivotFmt>
      <c:pivotFmt>
        <c:idx val="15"/>
        <c:spPr>
          <a:solidFill>
            <a:srgbClr val="275C18"/>
          </a:solidFill>
        </c:spPr>
        <c:marker>
          <c:symbol val="none"/>
        </c:marker>
        <c:dLbl>
          <c:idx val="0"/>
          <c:delete val="1"/>
          <c:extLst>
            <c:ext xmlns:c15="http://schemas.microsoft.com/office/drawing/2012/chart" uri="{CE6537A1-D6FC-4f65-9D91-7224C49458BB}"/>
          </c:extLst>
        </c:dLbl>
      </c:pivotFmt>
      <c:pivotFmt>
        <c:idx val="16"/>
        <c:spPr>
          <a:solidFill>
            <a:srgbClr val="FF0000"/>
          </a:solidFill>
        </c:spPr>
        <c:marker>
          <c:symbol val="none"/>
        </c:marker>
        <c:dLbl>
          <c:idx val="0"/>
          <c:delete val="1"/>
          <c:extLst>
            <c:ext xmlns:c15="http://schemas.microsoft.com/office/drawing/2012/chart" uri="{CE6537A1-D6FC-4f65-9D91-7224C49458BB}"/>
          </c:extLst>
        </c:dLbl>
      </c:pivotFmt>
      <c:pivotFmt>
        <c:idx val="17"/>
        <c:spPr>
          <a:solidFill>
            <a:srgbClr val="254061"/>
          </a:solidFill>
        </c:spPr>
        <c:marker>
          <c:symbol val="none"/>
        </c:marker>
        <c:dLbl>
          <c:idx val="0"/>
          <c:delete val="1"/>
          <c:extLst>
            <c:ext xmlns:c15="http://schemas.microsoft.com/office/drawing/2012/chart" uri="{CE6537A1-D6FC-4f65-9D91-7224C49458BB}"/>
          </c:extLst>
        </c:dLbl>
      </c:pivotFmt>
      <c:pivotFmt>
        <c:idx val="18"/>
        <c:spPr>
          <a:solidFill>
            <a:srgbClr val="0070C0"/>
          </a:solidFill>
        </c:spPr>
        <c:marker>
          <c:symbol val="none"/>
        </c:marker>
        <c:dLbl>
          <c:idx val="0"/>
          <c:delete val="1"/>
          <c:extLst>
            <c:ext xmlns:c15="http://schemas.microsoft.com/office/drawing/2012/chart" uri="{CE6537A1-D6FC-4f65-9D91-7224C49458BB}"/>
          </c:extLst>
        </c:dLbl>
      </c:pivotFmt>
      <c:pivotFmt>
        <c:idx val="19"/>
        <c:spPr>
          <a:solidFill>
            <a:schemeClr val="bg1">
              <a:lumMod val="65000"/>
            </a:schemeClr>
          </a:solidFill>
        </c:spPr>
        <c:marker>
          <c:symbol val="none"/>
        </c:marker>
        <c:dLbl>
          <c:idx val="0"/>
          <c:delete val="1"/>
          <c:extLst>
            <c:ext xmlns:c15="http://schemas.microsoft.com/office/drawing/2012/chart" uri="{CE6537A1-D6FC-4f65-9D91-7224C49458BB}"/>
          </c:extLst>
        </c:dLbl>
      </c:pivotFmt>
      <c:pivotFmt>
        <c:idx val="20"/>
        <c:spPr>
          <a:solidFill>
            <a:srgbClr val="E46C0A"/>
          </a:solidFill>
        </c:spPr>
        <c:marker>
          <c:symbol val="none"/>
        </c:marker>
        <c:dLbl>
          <c:idx val="0"/>
          <c:delete val="1"/>
          <c:extLst>
            <c:ext xmlns:c15="http://schemas.microsoft.com/office/drawing/2012/chart" uri="{CE6537A1-D6FC-4f65-9D91-7224C49458BB}"/>
          </c:extLst>
        </c:dLbl>
      </c:pivotFmt>
      <c:pivotFmt>
        <c:idx val="21"/>
        <c:marker>
          <c:symbol val="none"/>
        </c:marker>
        <c:dLbl>
          <c:idx val="0"/>
          <c:delete val="1"/>
          <c:extLst>
            <c:ext xmlns:c15="http://schemas.microsoft.com/office/drawing/2012/chart" uri="{CE6537A1-D6FC-4f65-9D91-7224C49458BB}"/>
          </c:extLst>
        </c:dLbl>
      </c:pivotFmt>
      <c:pivotFmt>
        <c:idx val="22"/>
        <c:spPr>
          <a:solidFill>
            <a:srgbClr val="00B050"/>
          </a:solidFill>
        </c:spPr>
        <c:marker>
          <c:symbol val="none"/>
        </c:marker>
        <c:dLbl>
          <c:idx val="0"/>
          <c:delete val="1"/>
          <c:extLst>
            <c:ext xmlns:c15="http://schemas.microsoft.com/office/drawing/2012/chart" uri="{CE6537A1-D6FC-4f65-9D91-7224C49458BB}"/>
          </c:extLst>
        </c:dLbl>
      </c:pivotFmt>
      <c:pivotFmt>
        <c:idx val="23"/>
        <c:spPr>
          <a:solidFill>
            <a:schemeClr val="accent4">
              <a:lumMod val="60000"/>
              <a:lumOff val="40000"/>
            </a:schemeClr>
          </a:solidFill>
        </c:spPr>
        <c:marker>
          <c:symbol val="none"/>
        </c:marker>
        <c:dLbl>
          <c:idx val="0"/>
          <c:delete val="1"/>
          <c:extLst>
            <c:ext xmlns:c15="http://schemas.microsoft.com/office/drawing/2012/chart" uri="{CE6537A1-D6FC-4f65-9D91-7224C49458BB}"/>
          </c:extLst>
        </c:dLbl>
      </c:pivotFmt>
      <c:pivotFmt>
        <c:idx val="24"/>
        <c:marker>
          <c:symbol val="none"/>
        </c:marker>
        <c:dLbl>
          <c:idx val="0"/>
          <c:delete val="1"/>
          <c:extLst>
            <c:ext xmlns:c15="http://schemas.microsoft.com/office/drawing/2012/chart" uri="{CE6537A1-D6FC-4f65-9D91-7224C49458BB}"/>
          </c:extLst>
        </c:dLbl>
      </c:pivotFmt>
      <c:pivotFmt>
        <c:idx val="25"/>
        <c:spPr>
          <a:solidFill>
            <a:srgbClr val="FFFF00"/>
          </a:solidFill>
        </c:spPr>
        <c:marker>
          <c:symbol val="none"/>
        </c:marker>
        <c:dLbl>
          <c:idx val="0"/>
          <c:delete val="1"/>
          <c:extLst>
            <c:ext xmlns:c15="http://schemas.microsoft.com/office/drawing/2012/chart" uri="{CE6537A1-D6FC-4f65-9D91-7224C49458BB}"/>
          </c:extLst>
        </c:dLbl>
      </c:pivotFmt>
      <c:pivotFmt>
        <c:idx val="26"/>
        <c:spPr>
          <a:solidFill>
            <a:srgbClr val="275C18"/>
          </a:solidFill>
        </c:spPr>
        <c:marker>
          <c:symbol val="none"/>
        </c:marker>
        <c:dLbl>
          <c:idx val="0"/>
          <c:delete val="1"/>
          <c:extLst>
            <c:ext xmlns:c15="http://schemas.microsoft.com/office/drawing/2012/chart" uri="{CE6537A1-D6FC-4f65-9D91-7224C49458BB}"/>
          </c:extLst>
        </c:dLbl>
      </c:pivotFmt>
      <c:pivotFmt>
        <c:idx val="27"/>
        <c:spPr>
          <a:solidFill>
            <a:srgbClr val="FF0000"/>
          </a:solidFill>
        </c:spPr>
        <c:marker>
          <c:symbol val="none"/>
        </c:marker>
        <c:dLbl>
          <c:idx val="0"/>
          <c:delete val="1"/>
          <c:extLst>
            <c:ext xmlns:c15="http://schemas.microsoft.com/office/drawing/2012/chart" uri="{CE6537A1-D6FC-4f65-9D91-7224C49458BB}"/>
          </c:extLst>
        </c:dLbl>
      </c:pivotFmt>
      <c:pivotFmt>
        <c:idx val="28"/>
        <c:spPr>
          <a:solidFill>
            <a:srgbClr val="254061"/>
          </a:solidFill>
        </c:spPr>
        <c:marker>
          <c:symbol val="none"/>
        </c:marker>
        <c:dLbl>
          <c:idx val="0"/>
          <c:delete val="1"/>
          <c:extLst>
            <c:ext xmlns:c15="http://schemas.microsoft.com/office/drawing/2012/chart" uri="{CE6537A1-D6FC-4f65-9D91-7224C49458BB}"/>
          </c:extLst>
        </c:dLbl>
      </c:pivotFmt>
      <c:pivotFmt>
        <c:idx val="29"/>
        <c:spPr>
          <a:solidFill>
            <a:srgbClr val="0070C0"/>
          </a:solidFill>
        </c:spPr>
        <c:marker>
          <c:symbol val="none"/>
        </c:marker>
        <c:dLbl>
          <c:idx val="0"/>
          <c:delete val="1"/>
          <c:extLst>
            <c:ext xmlns:c15="http://schemas.microsoft.com/office/drawing/2012/chart" uri="{CE6537A1-D6FC-4f65-9D91-7224C49458BB}"/>
          </c:extLst>
        </c:dLbl>
      </c:pivotFmt>
      <c:pivotFmt>
        <c:idx val="30"/>
        <c:spPr>
          <a:solidFill>
            <a:schemeClr val="bg1">
              <a:lumMod val="65000"/>
            </a:schemeClr>
          </a:solidFill>
        </c:spPr>
        <c:marker>
          <c:symbol val="none"/>
        </c:marker>
        <c:dLbl>
          <c:idx val="0"/>
          <c:delete val="1"/>
          <c:extLst>
            <c:ext xmlns:c15="http://schemas.microsoft.com/office/drawing/2012/chart" uri="{CE6537A1-D6FC-4f65-9D91-7224C49458BB}"/>
          </c:extLst>
        </c:dLbl>
      </c:pivotFmt>
      <c:pivotFmt>
        <c:idx val="31"/>
        <c:spPr>
          <a:solidFill>
            <a:srgbClr val="E46C0A"/>
          </a:solidFill>
        </c:spPr>
        <c:marker>
          <c:symbol val="none"/>
        </c:marker>
        <c:dLbl>
          <c:idx val="0"/>
          <c:delete val="1"/>
          <c:extLst>
            <c:ext xmlns:c15="http://schemas.microsoft.com/office/drawing/2012/chart" uri="{CE6537A1-D6FC-4f65-9D91-7224C49458BB}"/>
          </c:extLst>
        </c:dLbl>
      </c:pivotFmt>
      <c:pivotFmt>
        <c:idx val="32"/>
        <c:marker>
          <c:symbol val="none"/>
        </c:marker>
        <c:dLbl>
          <c:idx val="0"/>
          <c:delete val="1"/>
          <c:extLst>
            <c:ext xmlns:c15="http://schemas.microsoft.com/office/drawing/2012/chart" uri="{CE6537A1-D6FC-4f65-9D91-7224C49458BB}"/>
          </c:extLst>
        </c:dLbl>
      </c:pivotFmt>
      <c:pivotFmt>
        <c:idx val="33"/>
        <c:spPr>
          <a:solidFill>
            <a:srgbClr val="00B050"/>
          </a:solidFill>
        </c:spPr>
        <c:marker>
          <c:symbol val="none"/>
        </c:marker>
        <c:dLbl>
          <c:idx val="0"/>
          <c:delete val="1"/>
          <c:extLst>
            <c:ext xmlns:c15="http://schemas.microsoft.com/office/drawing/2012/chart" uri="{CE6537A1-D6FC-4f65-9D91-7224C49458BB}"/>
          </c:extLst>
        </c:dLbl>
      </c:pivotFmt>
      <c:pivotFmt>
        <c:idx val="34"/>
        <c:spPr>
          <a:solidFill>
            <a:schemeClr val="accent4">
              <a:lumMod val="60000"/>
              <a:lumOff val="40000"/>
            </a:schemeClr>
          </a:solidFill>
        </c:spPr>
        <c:marker>
          <c:symbol val="none"/>
        </c:marker>
        <c:dLbl>
          <c:idx val="0"/>
          <c:delete val="1"/>
          <c:extLst>
            <c:ext xmlns:c15="http://schemas.microsoft.com/office/drawing/2012/chart" uri="{CE6537A1-D6FC-4f65-9D91-7224C49458BB}"/>
          </c:extLst>
        </c:dLbl>
      </c:pivotFmt>
      <c:pivotFmt>
        <c:idx val="35"/>
        <c:marker>
          <c:symbol val="none"/>
        </c:marker>
        <c:dLbl>
          <c:idx val="0"/>
          <c:delete val="1"/>
          <c:extLst>
            <c:ext xmlns:c15="http://schemas.microsoft.com/office/drawing/2012/chart" uri="{CE6537A1-D6FC-4f65-9D91-7224C49458BB}"/>
          </c:extLst>
        </c:dLbl>
      </c:pivotFmt>
    </c:pivotFmts>
    <c:plotArea>
      <c:layout/>
      <c:barChart>
        <c:barDir val="col"/>
        <c:grouping val="stacked"/>
        <c:varyColors val="0"/>
        <c:ser>
          <c:idx val="0"/>
          <c:order val="0"/>
          <c:tx>
            <c:strRef>
              <c:f>'Per Year with Micon'!$B$3:$B$4</c:f>
              <c:strCache>
                <c:ptCount val="1"/>
                <c:pt idx="0">
                  <c:v>ACCIONA</c:v>
                </c:pt>
              </c:strCache>
            </c:strRef>
          </c:tx>
          <c:spPr>
            <a:solidFill>
              <a:srgbClr val="FFFF00"/>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Micon'!$B$5:$B$28</c:f>
              <c:numCache>
                <c:formatCode>General</c:formatCode>
                <c:ptCount val="23"/>
                <c:pt idx="11">
                  <c:v>6</c:v>
                </c:pt>
              </c:numCache>
            </c:numRef>
          </c:val>
          <c:extLst>
            <c:ext xmlns:c16="http://schemas.microsoft.com/office/drawing/2014/chart" uri="{C3380CC4-5D6E-409C-BE32-E72D297353CC}">
              <c16:uniqueId val="{00000000-F2A1-4135-9E6D-1F737AA24D2E}"/>
            </c:ext>
          </c:extLst>
        </c:ser>
        <c:ser>
          <c:idx val="1"/>
          <c:order val="1"/>
          <c:tx>
            <c:strRef>
              <c:f>'Per Year with Micon'!$C$3:$C$4</c:f>
              <c:strCache>
                <c:ptCount val="1"/>
                <c:pt idx="0">
                  <c:v>ENERCON</c:v>
                </c:pt>
              </c:strCache>
            </c:strRef>
          </c:tx>
          <c:spPr>
            <a:solidFill>
              <a:srgbClr val="275C18"/>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Micon'!$C$5:$C$28</c:f>
              <c:numCache>
                <c:formatCode>General</c:formatCode>
                <c:ptCount val="23"/>
                <c:pt idx="0">
                  <c:v>25</c:v>
                </c:pt>
                <c:pt idx="1">
                  <c:v>1.2</c:v>
                </c:pt>
                <c:pt idx="2">
                  <c:v>3.5600000000000005</c:v>
                </c:pt>
                <c:pt idx="3">
                  <c:v>2.8200000000000003</c:v>
                </c:pt>
                <c:pt idx="4">
                  <c:v>10.199999999999999</c:v>
                </c:pt>
                <c:pt idx="5">
                  <c:v>8.5</c:v>
                </c:pt>
                <c:pt idx="6">
                  <c:v>14.2</c:v>
                </c:pt>
                <c:pt idx="7">
                  <c:v>11.85</c:v>
                </c:pt>
                <c:pt idx="8">
                  <c:v>67.599999999999994</c:v>
                </c:pt>
                <c:pt idx="9">
                  <c:v>9.9</c:v>
                </c:pt>
                <c:pt idx="10">
                  <c:v>82.15</c:v>
                </c:pt>
                <c:pt idx="11">
                  <c:v>59.2</c:v>
                </c:pt>
                <c:pt idx="12">
                  <c:v>58.8</c:v>
                </c:pt>
                <c:pt idx="13">
                  <c:v>44.430000000000007</c:v>
                </c:pt>
                <c:pt idx="14">
                  <c:v>38.15</c:v>
                </c:pt>
                <c:pt idx="15">
                  <c:v>29.4</c:v>
                </c:pt>
                <c:pt idx="16">
                  <c:v>36.989999999999995</c:v>
                </c:pt>
                <c:pt idx="17">
                  <c:v>20.900000000000002</c:v>
                </c:pt>
                <c:pt idx="18">
                  <c:v>64.25</c:v>
                </c:pt>
                <c:pt idx="19">
                  <c:v>28.2</c:v>
                </c:pt>
                <c:pt idx="20">
                  <c:v>314.84999999999997</c:v>
                </c:pt>
                <c:pt idx="21">
                  <c:v>146.66999999999999</c:v>
                </c:pt>
                <c:pt idx="22">
                  <c:v>39.299999999999997</c:v>
                </c:pt>
              </c:numCache>
            </c:numRef>
          </c:val>
          <c:extLst>
            <c:ext xmlns:c16="http://schemas.microsoft.com/office/drawing/2014/chart" uri="{C3380CC4-5D6E-409C-BE32-E72D297353CC}">
              <c16:uniqueId val="{00000001-F2A1-4135-9E6D-1F737AA24D2E}"/>
            </c:ext>
          </c:extLst>
        </c:ser>
        <c:ser>
          <c:idx val="2"/>
          <c:order val="2"/>
          <c:tx>
            <c:strRef>
              <c:f>'Per Year with Micon'!$D$3:$D$4</c:f>
              <c:strCache>
                <c:ptCount val="1"/>
                <c:pt idx="0">
                  <c:v>NEG Micon</c:v>
                </c:pt>
              </c:strCache>
            </c:strRef>
          </c:tx>
          <c:spPr>
            <a:solidFill>
              <a:srgbClr val="FF0000"/>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Micon'!$D$5:$D$28</c:f>
              <c:numCache>
                <c:formatCode>General</c:formatCode>
                <c:ptCount val="23"/>
                <c:pt idx="0">
                  <c:v>1.5</c:v>
                </c:pt>
                <c:pt idx="1">
                  <c:v>23</c:v>
                </c:pt>
                <c:pt idx="2">
                  <c:v>15.6</c:v>
                </c:pt>
                <c:pt idx="3">
                  <c:v>3.6</c:v>
                </c:pt>
                <c:pt idx="4">
                  <c:v>45.900000000000006</c:v>
                </c:pt>
                <c:pt idx="5">
                  <c:v>13.8</c:v>
                </c:pt>
                <c:pt idx="6">
                  <c:v>14.399999999999999</c:v>
                </c:pt>
                <c:pt idx="9">
                  <c:v>-0.22500000000000001</c:v>
                </c:pt>
                <c:pt idx="13">
                  <c:v>0.22500000000000001</c:v>
                </c:pt>
              </c:numCache>
            </c:numRef>
          </c:val>
          <c:extLst>
            <c:ext xmlns:c16="http://schemas.microsoft.com/office/drawing/2014/chart" uri="{C3380CC4-5D6E-409C-BE32-E72D297353CC}">
              <c16:uniqueId val="{00000002-F2A1-4135-9E6D-1F737AA24D2E}"/>
            </c:ext>
          </c:extLst>
        </c:ser>
        <c:ser>
          <c:idx val="3"/>
          <c:order val="3"/>
          <c:tx>
            <c:strRef>
              <c:f>'Per Year with Micon'!$E$3:$E$4</c:f>
              <c:strCache>
                <c:ptCount val="1"/>
                <c:pt idx="0">
                  <c:v>NORDEX</c:v>
                </c:pt>
              </c:strCache>
            </c:strRef>
          </c:tx>
          <c:spPr>
            <a:solidFill>
              <a:srgbClr val="254061"/>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Micon'!$E$5:$E$28</c:f>
              <c:numCache>
                <c:formatCode>General</c:formatCode>
                <c:ptCount val="23"/>
                <c:pt idx="3">
                  <c:v>7.2</c:v>
                </c:pt>
                <c:pt idx="4">
                  <c:v>17.350000000000001</c:v>
                </c:pt>
                <c:pt idx="5">
                  <c:v>3.6</c:v>
                </c:pt>
                <c:pt idx="12">
                  <c:v>50</c:v>
                </c:pt>
                <c:pt idx="14">
                  <c:v>18</c:v>
                </c:pt>
                <c:pt idx="15">
                  <c:v>18</c:v>
                </c:pt>
                <c:pt idx="18">
                  <c:v>29.9</c:v>
                </c:pt>
                <c:pt idx="19">
                  <c:v>24.3</c:v>
                </c:pt>
                <c:pt idx="20">
                  <c:v>14.4</c:v>
                </c:pt>
                <c:pt idx="21">
                  <c:v>110.755</c:v>
                </c:pt>
                <c:pt idx="22">
                  <c:v>14.4</c:v>
                </c:pt>
              </c:numCache>
            </c:numRef>
          </c:val>
          <c:extLst>
            <c:ext xmlns:c16="http://schemas.microsoft.com/office/drawing/2014/chart" uri="{C3380CC4-5D6E-409C-BE32-E72D297353CC}">
              <c16:uniqueId val="{00000003-F2A1-4135-9E6D-1F737AA24D2E}"/>
            </c:ext>
          </c:extLst>
        </c:ser>
        <c:ser>
          <c:idx val="4"/>
          <c:order val="4"/>
          <c:tx>
            <c:strRef>
              <c:f>'Per Year with Micon'!$F$3:$F$4</c:f>
              <c:strCache>
                <c:ptCount val="1"/>
                <c:pt idx="0">
                  <c:v>VESTAS</c:v>
                </c:pt>
              </c:strCache>
            </c:strRef>
          </c:tx>
          <c:spPr>
            <a:solidFill>
              <a:srgbClr val="0070C0"/>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Micon'!$F$5:$F$28</c:f>
              <c:numCache>
                <c:formatCode>General</c:formatCode>
                <c:ptCount val="23"/>
                <c:pt idx="0">
                  <c:v>3.17</c:v>
                </c:pt>
                <c:pt idx="1">
                  <c:v>18.354999999999997</c:v>
                </c:pt>
                <c:pt idx="2">
                  <c:v>11.38</c:v>
                </c:pt>
                <c:pt idx="3">
                  <c:v>2.64</c:v>
                </c:pt>
                <c:pt idx="4">
                  <c:v>8.1</c:v>
                </c:pt>
                <c:pt idx="5">
                  <c:v>5.95</c:v>
                </c:pt>
                <c:pt idx="6">
                  <c:v>93.45</c:v>
                </c:pt>
                <c:pt idx="7">
                  <c:v>103.55</c:v>
                </c:pt>
                <c:pt idx="8">
                  <c:v>39.15</c:v>
                </c:pt>
                <c:pt idx="9">
                  <c:v>111</c:v>
                </c:pt>
                <c:pt idx="10">
                  <c:v>62.210000000000008</c:v>
                </c:pt>
                <c:pt idx="11">
                  <c:v>94.550000000000011</c:v>
                </c:pt>
                <c:pt idx="12">
                  <c:v>142.35</c:v>
                </c:pt>
                <c:pt idx="13">
                  <c:v>52.05</c:v>
                </c:pt>
                <c:pt idx="14">
                  <c:v>26.2</c:v>
                </c:pt>
                <c:pt idx="15">
                  <c:v>64.2</c:v>
                </c:pt>
                <c:pt idx="16">
                  <c:v>67.349999999999994</c:v>
                </c:pt>
                <c:pt idx="17">
                  <c:v>169.3</c:v>
                </c:pt>
                <c:pt idx="18">
                  <c:v>132.5</c:v>
                </c:pt>
                <c:pt idx="19">
                  <c:v>140.94999999999999</c:v>
                </c:pt>
                <c:pt idx="20">
                  <c:v>181.00000000000003</c:v>
                </c:pt>
                <c:pt idx="21">
                  <c:v>213.3</c:v>
                </c:pt>
                <c:pt idx="22">
                  <c:v>116.02</c:v>
                </c:pt>
              </c:numCache>
            </c:numRef>
          </c:val>
          <c:extLst>
            <c:ext xmlns:c16="http://schemas.microsoft.com/office/drawing/2014/chart" uri="{C3380CC4-5D6E-409C-BE32-E72D297353CC}">
              <c16:uniqueId val="{00000004-F2A1-4135-9E6D-1F737AA24D2E}"/>
            </c:ext>
          </c:extLst>
        </c:ser>
        <c:ser>
          <c:idx val="5"/>
          <c:order val="5"/>
          <c:tx>
            <c:strRef>
              <c:f>'Per Year with Micon'!$G$3:$G$4</c:f>
              <c:strCache>
                <c:ptCount val="1"/>
                <c:pt idx="0">
                  <c:v>OTHERS</c:v>
                </c:pt>
              </c:strCache>
            </c:strRef>
          </c:tx>
          <c:spPr>
            <a:solidFill>
              <a:schemeClr val="bg1">
                <a:lumMod val="65000"/>
              </a:schemeClr>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Micon'!$G$5:$G$28</c:f>
              <c:numCache>
                <c:formatCode>General</c:formatCode>
                <c:ptCount val="23"/>
                <c:pt idx="0">
                  <c:v>14.324999999999999</c:v>
                </c:pt>
                <c:pt idx="1">
                  <c:v>16.37</c:v>
                </c:pt>
                <c:pt idx="2">
                  <c:v>-0.29500000000000026</c:v>
                </c:pt>
                <c:pt idx="6">
                  <c:v>-0.2</c:v>
                </c:pt>
                <c:pt idx="8">
                  <c:v>-0.6</c:v>
                </c:pt>
                <c:pt idx="11">
                  <c:v>-0.89999999999999991</c:v>
                </c:pt>
                <c:pt idx="12">
                  <c:v>-5.0999999999999996</c:v>
                </c:pt>
                <c:pt idx="14">
                  <c:v>-1</c:v>
                </c:pt>
                <c:pt idx="16">
                  <c:v>-0.44</c:v>
                </c:pt>
                <c:pt idx="18">
                  <c:v>-0.3</c:v>
                </c:pt>
                <c:pt idx="19">
                  <c:v>-6.875</c:v>
                </c:pt>
                <c:pt idx="20">
                  <c:v>-5</c:v>
                </c:pt>
              </c:numCache>
            </c:numRef>
          </c:val>
          <c:extLst>
            <c:ext xmlns:c16="http://schemas.microsoft.com/office/drawing/2014/chart" uri="{C3380CC4-5D6E-409C-BE32-E72D297353CC}">
              <c16:uniqueId val="{00000005-F2A1-4135-9E6D-1F737AA24D2E}"/>
            </c:ext>
          </c:extLst>
        </c:ser>
        <c:ser>
          <c:idx val="6"/>
          <c:order val="6"/>
          <c:tx>
            <c:strRef>
              <c:f>'Per Year with Micon'!$H$3:$H$4</c:f>
              <c:strCache>
                <c:ptCount val="1"/>
                <c:pt idx="0">
                  <c:v>SGRE</c:v>
                </c:pt>
              </c:strCache>
            </c:strRef>
          </c:tx>
          <c:spPr>
            <a:solidFill>
              <a:srgbClr val="E46C0A"/>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Micon'!$H$5:$H$28</c:f>
              <c:numCache>
                <c:formatCode>General</c:formatCode>
                <c:ptCount val="23"/>
                <c:pt idx="0">
                  <c:v>24</c:v>
                </c:pt>
                <c:pt idx="1">
                  <c:v>71.400000000000006</c:v>
                </c:pt>
                <c:pt idx="2">
                  <c:v>8</c:v>
                </c:pt>
                <c:pt idx="4">
                  <c:v>34.200000000000003</c:v>
                </c:pt>
                <c:pt idx="5">
                  <c:v>40.299999999999997</c:v>
                </c:pt>
                <c:pt idx="7">
                  <c:v>36.25</c:v>
                </c:pt>
                <c:pt idx="9">
                  <c:v>7</c:v>
                </c:pt>
                <c:pt idx="10">
                  <c:v>13.6</c:v>
                </c:pt>
                <c:pt idx="11">
                  <c:v>38</c:v>
                </c:pt>
                <c:pt idx="12">
                  <c:v>68.3</c:v>
                </c:pt>
                <c:pt idx="13">
                  <c:v>17</c:v>
                </c:pt>
                <c:pt idx="14">
                  <c:v>6.8</c:v>
                </c:pt>
                <c:pt idx="16">
                  <c:v>54.5</c:v>
                </c:pt>
                <c:pt idx="17">
                  <c:v>42.55</c:v>
                </c:pt>
                <c:pt idx="18">
                  <c:v>54.6</c:v>
                </c:pt>
                <c:pt idx="19">
                  <c:v>12</c:v>
                </c:pt>
                <c:pt idx="20">
                  <c:v>96.2</c:v>
                </c:pt>
                <c:pt idx="21">
                  <c:v>28</c:v>
                </c:pt>
                <c:pt idx="22">
                  <c:v>160.625</c:v>
                </c:pt>
              </c:numCache>
            </c:numRef>
          </c:val>
          <c:extLst>
            <c:ext xmlns:c16="http://schemas.microsoft.com/office/drawing/2014/chart" uri="{C3380CC4-5D6E-409C-BE32-E72D297353CC}">
              <c16:uniqueId val="{00000006-F2A1-4135-9E6D-1F737AA24D2E}"/>
            </c:ext>
          </c:extLst>
        </c:ser>
        <c:ser>
          <c:idx val="7"/>
          <c:order val="7"/>
          <c:tx>
            <c:strRef>
              <c:f>'Per Year with Micon'!$I$3:$I$4</c:f>
              <c:strCache>
                <c:ptCount val="1"/>
                <c:pt idx="0">
                  <c:v>EWT</c:v>
                </c:pt>
              </c:strCache>
            </c:strRef>
          </c:tx>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Micon'!$I$5:$I$28</c:f>
              <c:numCache>
                <c:formatCode>General</c:formatCode>
                <c:ptCount val="23"/>
                <c:pt idx="20">
                  <c:v>13.99</c:v>
                </c:pt>
                <c:pt idx="21">
                  <c:v>2.4750000000000001</c:v>
                </c:pt>
                <c:pt idx="22">
                  <c:v>2.2999999999999998</c:v>
                </c:pt>
              </c:numCache>
            </c:numRef>
          </c:val>
          <c:extLst>
            <c:ext xmlns:c16="http://schemas.microsoft.com/office/drawing/2014/chart" uri="{C3380CC4-5D6E-409C-BE32-E72D297353CC}">
              <c16:uniqueId val="{00000007-F2A1-4135-9E6D-1F737AA24D2E}"/>
            </c:ext>
          </c:extLst>
        </c:ser>
        <c:ser>
          <c:idx val="8"/>
          <c:order val="8"/>
          <c:tx>
            <c:strRef>
              <c:f>'Per Year with Micon'!$J$3:$J$4</c:f>
              <c:strCache>
                <c:ptCount val="1"/>
                <c:pt idx="0">
                  <c:v>LEITWIND</c:v>
                </c:pt>
              </c:strCache>
            </c:strRef>
          </c:tx>
          <c:spPr>
            <a:solidFill>
              <a:srgbClr val="00B050"/>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Micon'!$J$5:$J$28</c:f>
              <c:numCache>
                <c:formatCode>General</c:formatCode>
                <c:ptCount val="23"/>
                <c:pt idx="20">
                  <c:v>2.5</c:v>
                </c:pt>
                <c:pt idx="22">
                  <c:v>3</c:v>
                </c:pt>
              </c:numCache>
            </c:numRef>
          </c:val>
          <c:extLst>
            <c:ext xmlns:c16="http://schemas.microsoft.com/office/drawing/2014/chart" uri="{C3380CC4-5D6E-409C-BE32-E72D297353CC}">
              <c16:uniqueId val="{00000008-F2A1-4135-9E6D-1F737AA24D2E}"/>
            </c:ext>
          </c:extLst>
        </c:ser>
        <c:ser>
          <c:idx val="9"/>
          <c:order val="9"/>
          <c:tx>
            <c:strRef>
              <c:f>'Per Year with Micon'!$K$3:$K$4</c:f>
              <c:strCache>
                <c:ptCount val="1"/>
                <c:pt idx="0">
                  <c:v>GE Renewable Energy</c:v>
                </c:pt>
              </c:strCache>
            </c:strRef>
          </c:tx>
          <c:spPr>
            <a:solidFill>
              <a:schemeClr val="accent4">
                <a:lumMod val="60000"/>
                <a:lumOff val="40000"/>
              </a:schemeClr>
            </a:solidFill>
          </c:spPr>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Micon'!$K$5:$K$28</c:f>
              <c:numCache>
                <c:formatCode>General</c:formatCode>
                <c:ptCount val="23"/>
                <c:pt idx="20">
                  <c:v>137.80000000000001</c:v>
                </c:pt>
                <c:pt idx="21">
                  <c:v>16</c:v>
                </c:pt>
              </c:numCache>
            </c:numRef>
          </c:val>
          <c:extLst>
            <c:ext xmlns:c16="http://schemas.microsoft.com/office/drawing/2014/chart" uri="{C3380CC4-5D6E-409C-BE32-E72D297353CC}">
              <c16:uniqueId val="{00000009-F2A1-4135-9E6D-1F737AA24D2E}"/>
            </c:ext>
          </c:extLst>
        </c:ser>
        <c:ser>
          <c:idx val="10"/>
          <c:order val="10"/>
          <c:tx>
            <c:strRef>
              <c:f>'Per Year with Micon'!$L$3:$L$4</c:f>
              <c:strCache>
                <c:ptCount val="1"/>
                <c:pt idx="0">
                  <c:v>GOLDWIND</c:v>
                </c:pt>
              </c:strCache>
            </c:strRef>
          </c:tx>
          <c:invertIfNegative val="0"/>
          <c:cat>
            <c:strRef>
              <c:f>'Per Year with Micon'!$A$5:$A$28</c:f>
              <c:strCache>
                <c:ptCount val="23"/>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pt idx="21">
                  <c:v>2020</c:v>
                </c:pt>
                <c:pt idx="22">
                  <c:v>2021</c:v>
                </c:pt>
              </c:strCache>
            </c:strRef>
          </c:cat>
          <c:val>
            <c:numRef>
              <c:f>'Per Year with Micon'!$L$5:$L$28</c:f>
              <c:numCache>
                <c:formatCode>General</c:formatCode>
                <c:ptCount val="23"/>
                <c:pt idx="22">
                  <c:v>2.625</c:v>
                </c:pt>
              </c:numCache>
            </c:numRef>
          </c:val>
          <c:extLst>
            <c:ext xmlns:c16="http://schemas.microsoft.com/office/drawing/2014/chart" uri="{C3380CC4-5D6E-409C-BE32-E72D297353CC}">
              <c16:uniqueId val="{0000000A-F2A1-4135-9E6D-1F737AA24D2E}"/>
            </c:ext>
          </c:extLst>
        </c:ser>
        <c:dLbls>
          <c:showLegendKey val="0"/>
          <c:showVal val="0"/>
          <c:showCatName val="0"/>
          <c:showSerName val="0"/>
          <c:showPercent val="0"/>
          <c:showBubbleSize val="0"/>
        </c:dLbls>
        <c:gapWidth val="75"/>
        <c:overlap val="100"/>
        <c:axId val="-807922352"/>
        <c:axId val="-807921264"/>
      </c:barChart>
      <c:catAx>
        <c:axId val="-807922352"/>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07921264"/>
        <c:crosses val="autoZero"/>
        <c:auto val="0"/>
        <c:lblAlgn val="ctr"/>
        <c:lblOffset val="100"/>
        <c:noMultiLvlLbl val="0"/>
      </c:catAx>
      <c:valAx>
        <c:axId val="-807921264"/>
        <c:scaling>
          <c:orientation val="minMax"/>
        </c:scaling>
        <c:delete val="0"/>
        <c:axPos val="l"/>
        <c:majorGridlines/>
        <c:numFmt formatCode="General" sourceLinked="1"/>
        <c:majorTickMark val="none"/>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en-US"/>
          </a:p>
        </c:txPr>
        <c:crossAx val="-807922352"/>
        <c:crosses val="autoZero"/>
        <c:crossBetween val="between"/>
      </c:valAx>
    </c:plotArea>
    <c:legend>
      <c:legendPos val="b"/>
      <c:overlay val="0"/>
      <c:txPr>
        <a:bodyPr/>
        <a:lstStyle/>
        <a:p>
          <a:pPr>
            <a:defRPr sz="115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86B5F-FED1-4E89-B4A8-E1CD9184E1C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D040AA99-0B0A-4B14-A7F8-653CAAA2E453}">
      <dgm:prSet phldrT="[Text]"/>
      <dgm:spPr>
        <a:xfrm>
          <a:off x="2362" y="37995"/>
          <a:ext cx="838780" cy="838780"/>
        </a:xfrm>
        <a:prstGeom prst="ellipse">
          <a:avLst/>
        </a:prstGeom>
        <a:solidFill>
          <a:srgbClr val="3B9D05"/>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265 SCIs</a:t>
          </a:r>
          <a:endParaRPr lang="el-GR" b="1" dirty="0">
            <a:solidFill>
              <a:sysClr val="window" lastClr="FFFFFF"/>
            </a:solidFill>
            <a:latin typeface="Calibri"/>
            <a:ea typeface="+mn-ea"/>
            <a:cs typeface="+mn-cs"/>
          </a:endParaRPr>
        </a:p>
      </dgm:t>
    </dgm:pt>
    <dgm:pt modelId="{2DE2E2FB-2692-47F7-B9E6-D628DC8961BF}" type="parTrans" cxnId="{F14C02C6-B04F-479A-8C98-C354127A9A9D}">
      <dgm:prSet/>
      <dgm:spPr/>
      <dgm:t>
        <a:bodyPr/>
        <a:lstStyle/>
        <a:p>
          <a:endParaRPr lang="el-GR"/>
        </a:p>
      </dgm:t>
    </dgm:pt>
    <dgm:pt modelId="{26FBC72A-59AD-40CF-A9D5-D44CED2E5025}" type="sibTrans" cxnId="{F14C02C6-B04F-479A-8C98-C354127A9A9D}">
      <dgm:prSet/>
      <dgm:spPr>
        <a:xfrm>
          <a:off x="178506" y="944885"/>
          <a:ext cx="486492" cy="486492"/>
        </a:xfrm>
        <a:prstGeom prst="mathPlus">
          <a:avLst/>
        </a:prstGeom>
        <a:solidFill>
          <a:sysClr val="windowText" lastClr="000000">
            <a:lumMod val="65000"/>
            <a:lumOff val="35000"/>
          </a:sysClr>
        </a:solidFill>
        <a:ln>
          <a:noFill/>
        </a:ln>
        <a:effectLst/>
      </dgm:spPr>
      <dgm:t>
        <a:bodyPr/>
        <a:lstStyle/>
        <a:p>
          <a:pPr>
            <a:buNone/>
          </a:pPr>
          <a:endParaRPr lang="el-GR">
            <a:solidFill>
              <a:sysClr val="window" lastClr="FFFFFF"/>
            </a:solidFill>
            <a:latin typeface="Calibri"/>
            <a:ea typeface="+mn-ea"/>
            <a:cs typeface="+mn-cs"/>
          </a:endParaRPr>
        </a:p>
      </dgm:t>
    </dgm:pt>
    <dgm:pt modelId="{6C1DEF35-5EF8-4CFD-99C5-4AC0B032271D}">
      <dgm:prSet phldrT="[Text]"/>
      <dgm:spPr>
        <a:xfrm>
          <a:off x="2362" y="1499487"/>
          <a:ext cx="838780" cy="838780"/>
        </a:xfrm>
        <a:prstGeom prst="ellipse">
          <a:avLst/>
        </a:prstGeom>
        <a:solidFill>
          <a:schemeClr val="accent2">
            <a:lumMod val="75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207 SPAs</a:t>
          </a:r>
          <a:endParaRPr lang="el-GR" b="1" dirty="0">
            <a:solidFill>
              <a:sysClr val="window" lastClr="FFFFFF"/>
            </a:solidFill>
            <a:latin typeface="Calibri"/>
            <a:ea typeface="+mn-ea"/>
            <a:cs typeface="+mn-cs"/>
          </a:endParaRPr>
        </a:p>
      </dgm:t>
    </dgm:pt>
    <dgm:pt modelId="{61DAD771-F3ED-4E80-B478-0285632F2DC2}" type="parTrans" cxnId="{92EF3FD0-D764-46D6-B00F-F631BBCB0D37}">
      <dgm:prSet/>
      <dgm:spPr/>
      <dgm:t>
        <a:bodyPr/>
        <a:lstStyle/>
        <a:p>
          <a:endParaRPr lang="el-GR"/>
        </a:p>
      </dgm:t>
    </dgm:pt>
    <dgm:pt modelId="{4495B0E6-612D-4B8F-A95A-49A494F046FC}" type="sibTrans" cxnId="{92EF3FD0-D764-46D6-B00F-F631BBCB0D37}">
      <dgm:prSet/>
      <dgm:spPr>
        <a:xfrm>
          <a:off x="966960" y="1032118"/>
          <a:ext cx="266732" cy="312026"/>
        </a:xfrm>
        <a:prstGeom prst="rightArrow">
          <a:avLst>
            <a:gd name="adj1" fmla="val 60000"/>
            <a:gd name="adj2" fmla="val 50000"/>
          </a:avLst>
        </a:prstGeom>
        <a:solidFill>
          <a:sysClr val="windowText" lastClr="000000">
            <a:lumMod val="65000"/>
            <a:lumOff val="35000"/>
          </a:sysClr>
        </a:solidFill>
        <a:ln>
          <a:noFill/>
        </a:ln>
        <a:effectLst/>
      </dgm:spPr>
      <dgm:t>
        <a:bodyPr/>
        <a:lstStyle/>
        <a:p>
          <a:pPr>
            <a:buNone/>
          </a:pPr>
          <a:endParaRPr lang="el-GR">
            <a:solidFill>
              <a:sysClr val="window" lastClr="FFFFFF"/>
            </a:solidFill>
            <a:latin typeface="Calibri"/>
            <a:ea typeface="+mn-ea"/>
            <a:cs typeface="+mn-cs"/>
          </a:endParaRPr>
        </a:p>
      </dgm:t>
    </dgm:pt>
    <dgm:pt modelId="{69DD43FF-480D-4D2C-8592-24A3006B6BA8}">
      <dgm:prSet phldrT="[Text]"/>
      <dgm:spPr>
        <a:xfrm>
          <a:off x="1344411" y="349351"/>
          <a:ext cx="1677561" cy="1677561"/>
        </a:xfrm>
        <a:prstGeom prst="ellipse">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446* sites</a:t>
          </a:r>
          <a:endParaRPr lang="el-GR" b="1" dirty="0">
            <a:solidFill>
              <a:sysClr val="window" lastClr="FFFFFF"/>
            </a:solidFill>
            <a:latin typeface="Calibri"/>
            <a:ea typeface="+mn-ea"/>
            <a:cs typeface="+mn-cs"/>
          </a:endParaRPr>
        </a:p>
      </dgm:t>
    </dgm:pt>
    <dgm:pt modelId="{23B7200F-A950-4FEA-98B6-8DBE44DEEBD5}" type="parTrans" cxnId="{E7B9E7CD-F3D7-42DC-A574-B9B6F0063F50}">
      <dgm:prSet/>
      <dgm:spPr/>
      <dgm:t>
        <a:bodyPr/>
        <a:lstStyle/>
        <a:p>
          <a:endParaRPr lang="el-GR"/>
        </a:p>
      </dgm:t>
    </dgm:pt>
    <dgm:pt modelId="{6028C924-28D5-4751-9D5D-66E3BAF4A0F1}" type="sibTrans" cxnId="{E7B9E7CD-F3D7-42DC-A574-B9B6F0063F50}">
      <dgm:prSet/>
      <dgm:spPr/>
      <dgm:t>
        <a:bodyPr/>
        <a:lstStyle/>
        <a:p>
          <a:endParaRPr lang="el-GR"/>
        </a:p>
      </dgm:t>
    </dgm:pt>
    <dgm:pt modelId="{5C912312-77AF-4D1A-AAAA-7CA2EA381490}" type="pres">
      <dgm:prSet presAssocID="{4CF86B5F-FED1-4E89-B4A8-E1CD9184E1CA}" presName="Name0" presStyleCnt="0">
        <dgm:presLayoutVars>
          <dgm:dir/>
          <dgm:resizeHandles val="exact"/>
        </dgm:presLayoutVars>
      </dgm:prSet>
      <dgm:spPr/>
    </dgm:pt>
    <dgm:pt modelId="{9BF8BB78-E858-4CF4-9DCD-AC5589C4E792}" type="pres">
      <dgm:prSet presAssocID="{4CF86B5F-FED1-4E89-B4A8-E1CD9184E1CA}" presName="vNodes" presStyleCnt="0"/>
      <dgm:spPr/>
    </dgm:pt>
    <dgm:pt modelId="{0B5F9EEF-8387-44E3-A5E9-048C1FEB0E9C}" type="pres">
      <dgm:prSet presAssocID="{D040AA99-0B0A-4B14-A7F8-653CAAA2E453}" presName="node" presStyleLbl="node1" presStyleIdx="0" presStyleCnt="3">
        <dgm:presLayoutVars>
          <dgm:bulletEnabled val="1"/>
        </dgm:presLayoutVars>
      </dgm:prSet>
      <dgm:spPr/>
    </dgm:pt>
    <dgm:pt modelId="{BEECB93B-D2BB-48C4-B22A-781417577B6E}" type="pres">
      <dgm:prSet presAssocID="{26FBC72A-59AD-40CF-A9D5-D44CED2E5025}" presName="spacerT" presStyleCnt="0"/>
      <dgm:spPr/>
    </dgm:pt>
    <dgm:pt modelId="{A0D80974-BA62-4ABB-A581-74FBD73CE43A}" type="pres">
      <dgm:prSet presAssocID="{26FBC72A-59AD-40CF-A9D5-D44CED2E5025}" presName="sibTrans" presStyleLbl="sibTrans2D1" presStyleIdx="0" presStyleCnt="2"/>
      <dgm:spPr/>
    </dgm:pt>
    <dgm:pt modelId="{5C8FC459-843D-4A73-80EF-13BAB9819933}" type="pres">
      <dgm:prSet presAssocID="{26FBC72A-59AD-40CF-A9D5-D44CED2E5025}" presName="spacerB" presStyleCnt="0"/>
      <dgm:spPr/>
    </dgm:pt>
    <dgm:pt modelId="{BD8E66A5-0DCB-42B2-8E05-56DEF9A67435}" type="pres">
      <dgm:prSet presAssocID="{6C1DEF35-5EF8-4CFD-99C5-4AC0B032271D}" presName="node" presStyleLbl="node1" presStyleIdx="1" presStyleCnt="3">
        <dgm:presLayoutVars>
          <dgm:bulletEnabled val="1"/>
        </dgm:presLayoutVars>
      </dgm:prSet>
      <dgm:spPr/>
    </dgm:pt>
    <dgm:pt modelId="{AC4821BE-FE9B-4CB5-99E3-456AC337B8AB}" type="pres">
      <dgm:prSet presAssocID="{4CF86B5F-FED1-4E89-B4A8-E1CD9184E1CA}" presName="sibTransLast" presStyleLbl="sibTrans2D1" presStyleIdx="1" presStyleCnt="2"/>
      <dgm:spPr/>
    </dgm:pt>
    <dgm:pt modelId="{EABE553D-110B-4157-8F86-47184CCA1289}" type="pres">
      <dgm:prSet presAssocID="{4CF86B5F-FED1-4E89-B4A8-E1CD9184E1CA}" presName="connectorText" presStyleLbl="sibTrans2D1" presStyleIdx="1" presStyleCnt="2"/>
      <dgm:spPr/>
    </dgm:pt>
    <dgm:pt modelId="{83C5B5A8-F942-43FA-9156-C89E6E55CCCE}" type="pres">
      <dgm:prSet presAssocID="{4CF86B5F-FED1-4E89-B4A8-E1CD9184E1CA}" presName="lastNode" presStyleLbl="node1" presStyleIdx="2" presStyleCnt="3">
        <dgm:presLayoutVars>
          <dgm:bulletEnabled val="1"/>
        </dgm:presLayoutVars>
      </dgm:prSet>
      <dgm:spPr/>
    </dgm:pt>
  </dgm:ptLst>
  <dgm:cxnLst>
    <dgm:cxn modelId="{62F6BD32-2538-4866-BAFE-048722E2C7F8}" type="presOf" srcId="{4CF86B5F-FED1-4E89-B4A8-E1CD9184E1CA}" destId="{5C912312-77AF-4D1A-AAAA-7CA2EA381490}" srcOrd="0" destOrd="0" presId="urn:microsoft.com/office/officeart/2005/8/layout/equation2"/>
    <dgm:cxn modelId="{6996AE64-73C3-42C3-8493-F0444B6D80B5}" type="presOf" srcId="{6C1DEF35-5EF8-4CFD-99C5-4AC0B032271D}" destId="{BD8E66A5-0DCB-42B2-8E05-56DEF9A67435}" srcOrd="0" destOrd="0" presId="urn:microsoft.com/office/officeart/2005/8/layout/equation2"/>
    <dgm:cxn modelId="{7D0B2678-C06C-4EEE-B37A-0B93F2E400FD}" type="presOf" srcId="{4495B0E6-612D-4B8F-A95A-49A494F046FC}" destId="{AC4821BE-FE9B-4CB5-99E3-456AC337B8AB}" srcOrd="0" destOrd="0" presId="urn:microsoft.com/office/officeart/2005/8/layout/equation2"/>
    <dgm:cxn modelId="{5DFD6B78-7832-4044-BB5A-B8B7E146F6FD}" type="presOf" srcId="{D040AA99-0B0A-4B14-A7F8-653CAAA2E453}" destId="{0B5F9EEF-8387-44E3-A5E9-048C1FEB0E9C}" srcOrd="0" destOrd="0" presId="urn:microsoft.com/office/officeart/2005/8/layout/equation2"/>
    <dgm:cxn modelId="{93184B9E-6BA4-49E1-9970-848F7E79B1E9}" type="presOf" srcId="{4495B0E6-612D-4B8F-A95A-49A494F046FC}" destId="{EABE553D-110B-4157-8F86-47184CCA1289}" srcOrd="1" destOrd="0" presId="urn:microsoft.com/office/officeart/2005/8/layout/equation2"/>
    <dgm:cxn modelId="{F14C02C6-B04F-479A-8C98-C354127A9A9D}" srcId="{4CF86B5F-FED1-4E89-B4A8-E1CD9184E1CA}" destId="{D040AA99-0B0A-4B14-A7F8-653CAAA2E453}" srcOrd="0" destOrd="0" parTransId="{2DE2E2FB-2692-47F7-B9E6-D628DC8961BF}" sibTransId="{26FBC72A-59AD-40CF-A9D5-D44CED2E5025}"/>
    <dgm:cxn modelId="{E7B9E7CD-F3D7-42DC-A574-B9B6F0063F50}" srcId="{4CF86B5F-FED1-4E89-B4A8-E1CD9184E1CA}" destId="{69DD43FF-480D-4D2C-8592-24A3006B6BA8}" srcOrd="2" destOrd="0" parTransId="{23B7200F-A950-4FEA-98B6-8DBE44DEEBD5}" sibTransId="{6028C924-28D5-4751-9D5D-66E3BAF4A0F1}"/>
    <dgm:cxn modelId="{92EF3FD0-D764-46D6-B00F-F631BBCB0D37}" srcId="{4CF86B5F-FED1-4E89-B4A8-E1CD9184E1CA}" destId="{6C1DEF35-5EF8-4CFD-99C5-4AC0B032271D}" srcOrd="1" destOrd="0" parTransId="{61DAD771-F3ED-4E80-B478-0285632F2DC2}" sibTransId="{4495B0E6-612D-4B8F-A95A-49A494F046FC}"/>
    <dgm:cxn modelId="{A93CE4D5-79CB-4348-9FCE-8A638072B43B}" type="presOf" srcId="{69DD43FF-480D-4D2C-8592-24A3006B6BA8}" destId="{83C5B5A8-F942-43FA-9156-C89E6E55CCCE}" srcOrd="0" destOrd="0" presId="urn:microsoft.com/office/officeart/2005/8/layout/equation2"/>
    <dgm:cxn modelId="{B78BD7E3-E0EE-4B9D-BE27-8C512CAC5AAC}" type="presOf" srcId="{26FBC72A-59AD-40CF-A9D5-D44CED2E5025}" destId="{A0D80974-BA62-4ABB-A581-74FBD73CE43A}" srcOrd="0" destOrd="0" presId="urn:microsoft.com/office/officeart/2005/8/layout/equation2"/>
    <dgm:cxn modelId="{809D04E0-A7DC-4125-BC51-EC9E2CB3A522}" type="presParOf" srcId="{5C912312-77AF-4D1A-AAAA-7CA2EA381490}" destId="{9BF8BB78-E858-4CF4-9DCD-AC5589C4E792}" srcOrd="0" destOrd="0" presId="urn:microsoft.com/office/officeart/2005/8/layout/equation2"/>
    <dgm:cxn modelId="{554A6E62-FDD4-46A3-999C-13CDCD8AFE4D}" type="presParOf" srcId="{9BF8BB78-E858-4CF4-9DCD-AC5589C4E792}" destId="{0B5F9EEF-8387-44E3-A5E9-048C1FEB0E9C}" srcOrd="0" destOrd="0" presId="urn:microsoft.com/office/officeart/2005/8/layout/equation2"/>
    <dgm:cxn modelId="{48242DA1-EE0C-4136-8477-AB0A7DEF8580}" type="presParOf" srcId="{9BF8BB78-E858-4CF4-9DCD-AC5589C4E792}" destId="{BEECB93B-D2BB-48C4-B22A-781417577B6E}" srcOrd="1" destOrd="0" presId="urn:microsoft.com/office/officeart/2005/8/layout/equation2"/>
    <dgm:cxn modelId="{C9303A61-C72E-44AB-B7BA-44AEB7E30278}" type="presParOf" srcId="{9BF8BB78-E858-4CF4-9DCD-AC5589C4E792}" destId="{A0D80974-BA62-4ABB-A581-74FBD73CE43A}" srcOrd="2" destOrd="0" presId="urn:microsoft.com/office/officeart/2005/8/layout/equation2"/>
    <dgm:cxn modelId="{9C33EACB-063A-4D72-BBA7-5B2469C7CC2D}" type="presParOf" srcId="{9BF8BB78-E858-4CF4-9DCD-AC5589C4E792}" destId="{5C8FC459-843D-4A73-80EF-13BAB9819933}" srcOrd="3" destOrd="0" presId="urn:microsoft.com/office/officeart/2005/8/layout/equation2"/>
    <dgm:cxn modelId="{5B9B31F7-116A-4AF1-B7E2-E2028CB50C1E}" type="presParOf" srcId="{9BF8BB78-E858-4CF4-9DCD-AC5589C4E792}" destId="{BD8E66A5-0DCB-42B2-8E05-56DEF9A67435}" srcOrd="4" destOrd="0" presId="urn:microsoft.com/office/officeart/2005/8/layout/equation2"/>
    <dgm:cxn modelId="{856296E5-4178-4DED-94EE-E382F4F02E84}" type="presParOf" srcId="{5C912312-77AF-4D1A-AAAA-7CA2EA381490}" destId="{AC4821BE-FE9B-4CB5-99E3-456AC337B8AB}" srcOrd="1" destOrd="0" presId="urn:microsoft.com/office/officeart/2005/8/layout/equation2"/>
    <dgm:cxn modelId="{1F47352A-7BE6-45D7-9969-513E82AF86DF}" type="presParOf" srcId="{AC4821BE-FE9B-4CB5-99E3-456AC337B8AB}" destId="{EABE553D-110B-4157-8F86-47184CCA1289}" srcOrd="0" destOrd="0" presId="urn:microsoft.com/office/officeart/2005/8/layout/equation2"/>
    <dgm:cxn modelId="{2BE3E2AF-D00B-422A-9302-FB55F4F1E9B7}" type="presParOf" srcId="{5C912312-77AF-4D1A-AAAA-7CA2EA381490}" destId="{83C5B5A8-F942-43FA-9156-C89E6E55CCCE}"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F9EEF-8387-44E3-A5E9-048C1FEB0E9C}">
      <dsp:nvSpPr>
        <dsp:cNvPr id="0" name=""/>
        <dsp:cNvSpPr/>
      </dsp:nvSpPr>
      <dsp:spPr>
        <a:xfrm>
          <a:off x="2362" y="37995"/>
          <a:ext cx="838780" cy="838780"/>
        </a:xfrm>
        <a:prstGeom prst="ellipse">
          <a:avLst/>
        </a:prstGeom>
        <a:solidFill>
          <a:srgbClr val="3B9D0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ysClr val="window" lastClr="FFFFFF"/>
              </a:solidFill>
              <a:latin typeface="Calibri"/>
              <a:ea typeface="+mn-ea"/>
              <a:cs typeface="+mn-cs"/>
            </a:rPr>
            <a:t>265 SCIs</a:t>
          </a:r>
          <a:endParaRPr lang="el-GR" sz="1900" b="1" kern="1200" dirty="0">
            <a:solidFill>
              <a:sysClr val="window" lastClr="FFFFFF"/>
            </a:solidFill>
            <a:latin typeface="Calibri"/>
            <a:ea typeface="+mn-ea"/>
            <a:cs typeface="+mn-cs"/>
          </a:endParaRPr>
        </a:p>
      </dsp:txBody>
      <dsp:txXfrm>
        <a:off x="125198" y="160831"/>
        <a:ext cx="593108" cy="593108"/>
      </dsp:txXfrm>
    </dsp:sp>
    <dsp:sp modelId="{A0D80974-BA62-4ABB-A581-74FBD73CE43A}">
      <dsp:nvSpPr>
        <dsp:cNvPr id="0" name=""/>
        <dsp:cNvSpPr/>
      </dsp:nvSpPr>
      <dsp:spPr>
        <a:xfrm>
          <a:off x="178506" y="944885"/>
          <a:ext cx="486492" cy="486492"/>
        </a:xfrm>
        <a:prstGeom prst="mathPlus">
          <a:avLst/>
        </a:prstGeom>
        <a:solidFill>
          <a:sysClr val="windowText" lastClr="000000">
            <a:lumMod val="65000"/>
            <a:lumOff val="3500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solidFill>
              <a:sysClr val="window" lastClr="FFFFFF"/>
            </a:solidFill>
            <a:latin typeface="Calibri"/>
            <a:ea typeface="+mn-ea"/>
            <a:cs typeface="+mn-cs"/>
          </a:endParaRPr>
        </a:p>
      </dsp:txBody>
      <dsp:txXfrm>
        <a:off x="242991" y="1130920"/>
        <a:ext cx="357522" cy="114422"/>
      </dsp:txXfrm>
    </dsp:sp>
    <dsp:sp modelId="{BD8E66A5-0DCB-42B2-8E05-56DEF9A67435}">
      <dsp:nvSpPr>
        <dsp:cNvPr id="0" name=""/>
        <dsp:cNvSpPr/>
      </dsp:nvSpPr>
      <dsp:spPr>
        <a:xfrm>
          <a:off x="2362" y="1499487"/>
          <a:ext cx="838780" cy="838780"/>
        </a:xfrm>
        <a:prstGeom prst="ellipse">
          <a:avLst/>
        </a:prstGeom>
        <a:solidFill>
          <a:schemeClr val="accent2">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ysClr val="window" lastClr="FFFFFF"/>
              </a:solidFill>
              <a:latin typeface="Calibri"/>
              <a:ea typeface="+mn-ea"/>
              <a:cs typeface="+mn-cs"/>
            </a:rPr>
            <a:t>207 SPAs</a:t>
          </a:r>
          <a:endParaRPr lang="el-GR" sz="1900" b="1" kern="1200" dirty="0">
            <a:solidFill>
              <a:sysClr val="window" lastClr="FFFFFF"/>
            </a:solidFill>
            <a:latin typeface="Calibri"/>
            <a:ea typeface="+mn-ea"/>
            <a:cs typeface="+mn-cs"/>
          </a:endParaRPr>
        </a:p>
      </dsp:txBody>
      <dsp:txXfrm>
        <a:off x="125198" y="1622323"/>
        <a:ext cx="593108" cy="593108"/>
      </dsp:txXfrm>
    </dsp:sp>
    <dsp:sp modelId="{AC4821BE-FE9B-4CB5-99E3-456AC337B8AB}">
      <dsp:nvSpPr>
        <dsp:cNvPr id="0" name=""/>
        <dsp:cNvSpPr/>
      </dsp:nvSpPr>
      <dsp:spPr>
        <a:xfrm>
          <a:off x="966960" y="1032118"/>
          <a:ext cx="266732" cy="312026"/>
        </a:xfrm>
        <a:prstGeom prst="rightArrow">
          <a:avLst>
            <a:gd name="adj1" fmla="val 60000"/>
            <a:gd name="adj2" fmla="val 50000"/>
          </a:avLst>
        </a:prstGeom>
        <a:solidFill>
          <a:sysClr val="windowText" lastClr="000000">
            <a:lumMod val="65000"/>
            <a:lumOff val="3500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l-GR" sz="1300" kern="1200">
            <a:solidFill>
              <a:sysClr val="window" lastClr="FFFFFF"/>
            </a:solidFill>
            <a:latin typeface="Calibri"/>
            <a:ea typeface="+mn-ea"/>
            <a:cs typeface="+mn-cs"/>
          </a:endParaRPr>
        </a:p>
      </dsp:txBody>
      <dsp:txXfrm>
        <a:off x="966960" y="1094523"/>
        <a:ext cx="186712" cy="187216"/>
      </dsp:txXfrm>
    </dsp:sp>
    <dsp:sp modelId="{83C5B5A8-F942-43FA-9156-C89E6E55CCCE}">
      <dsp:nvSpPr>
        <dsp:cNvPr id="0" name=""/>
        <dsp:cNvSpPr/>
      </dsp:nvSpPr>
      <dsp:spPr>
        <a:xfrm>
          <a:off x="1344411" y="349351"/>
          <a:ext cx="1677561" cy="1677561"/>
        </a:xfrm>
        <a:prstGeom prst="ellipse">
          <a:avLst/>
        </a:prstGeom>
        <a:solidFill>
          <a:srgbClr val="F79646">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b="1" kern="1200" dirty="0">
              <a:solidFill>
                <a:sysClr val="window" lastClr="FFFFFF"/>
              </a:solidFill>
              <a:latin typeface="Calibri"/>
              <a:ea typeface="+mn-ea"/>
              <a:cs typeface="+mn-cs"/>
            </a:rPr>
            <a:t>446* sites</a:t>
          </a:r>
          <a:endParaRPr lang="el-GR" sz="3800" b="1" kern="1200" dirty="0">
            <a:solidFill>
              <a:sysClr val="window" lastClr="FFFFFF"/>
            </a:solidFill>
            <a:latin typeface="Calibri"/>
            <a:ea typeface="+mn-ea"/>
            <a:cs typeface="+mn-cs"/>
          </a:endParaRPr>
        </a:p>
      </dsp:txBody>
      <dsp:txXfrm>
        <a:off x="1590084" y="595024"/>
        <a:ext cx="1186215" cy="118621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6/19/2022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l.wikipedia.org/wiki/%CE%A4%CE%AC%CE%BE%CE%B7_(%CE%B2%CE%B9%CE%BF%CE%BB%CE%BF%CE%B3%CE%AF%CE%B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l.wikipedia.org/wiki/%CE%A3%CF%80%CE%B9%CF%84%CE%BF%CF%83%CF%80%CE%BF%CF%85%CF%81%CE%B3%CE%AF%CF%84%CE%B9" TargetMode="External"/><Relationship Id="rId5" Type="http://schemas.openxmlformats.org/officeDocument/2006/relationships/hyperlink" Target="https://el.wikipedia.org/wiki/%CE%A0%CE%B5%CF%81%CE%BA%CF%8C%CE%BC%CE%BF%CF%81%CF%86%CE%B1" TargetMode="External"/><Relationship Id="rId4" Type="http://schemas.openxmlformats.org/officeDocument/2006/relationships/hyperlink" Target="https://el.wikipedia.org/wiki/%CE%A0%CF%84%CE%B7%CE%BD%CE%AC"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1AA8958-D740-498A-9B40-21A5DDD96ACA}"/>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6D4A33A-CCA0-450C-9C8D-48A6B325B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a:p>
        </p:txBody>
      </p:sp>
      <p:sp>
        <p:nvSpPr>
          <p:cNvPr id="4100" name="Slide Number Placeholder 3">
            <a:extLst>
              <a:ext uri="{FF2B5EF4-FFF2-40B4-BE49-F238E27FC236}">
                <a16:creationId xmlns:a16="http://schemas.microsoft.com/office/drawing/2014/main" id="{C79D3010-1E28-4D25-A42F-4C2BD22711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6724" indent="-275663">
              <a:defRPr>
                <a:solidFill>
                  <a:schemeClr val="tx1"/>
                </a:solidFill>
                <a:latin typeface="Arial" panose="020B0604020202020204" pitchFamily="34" charset="0"/>
                <a:cs typeface="Arial" panose="020B0604020202020204" pitchFamily="34" charset="0"/>
              </a:defRPr>
            </a:lvl2pPr>
            <a:lvl3pPr marL="1102652" indent="-220530">
              <a:defRPr>
                <a:solidFill>
                  <a:schemeClr val="tx1"/>
                </a:solidFill>
                <a:latin typeface="Arial" panose="020B0604020202020204" pitchFamily="34" charset="0"/>
                <a:cs typeface="Arial" panose="020B0604020202020204" pitchFamily="34" charset="0"/>
              </a:defRPr>
            </a:lvl3pPr>
            <a:lvl4pPr marL="1543713" indent="-220530">
              <a:defRPr>
                <a:solidFill>
                  <a:schemeClr val="tx1"/>
                </a:solidFill>
                <a:latin typeface="Arial" panose="020B0604020202020204" pitchFamily="34" charset="0"/>
                <a:cs typeface="Arial" panose="020B0604020202020204" pitchFamily="34" charset="0"/>
              </a:defRPr>
            </a:lvl4pPr>
            <a:lvl5pPr marL="1984774" indent="-220530">
              <a:defRPr>
                <a:solidFill>
                  <a:schemeClr val="tx1"/>
                </a:solidFill>
                <a:latin typeface="Arial" panose="020B0604020202020204" pitchFamily="34" charset="0"/>
                <a:cs typeface="Arial" panose="020B0604020202020204" pitchFamily="34" charset="0"/>
              </a:defRPr>
            </a:lvl5pPr>
            <a:lvl6pPr marL="2425835" indent="-2205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6895" indent="-2205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7956" indent="-2205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017" indent="-22053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88EE4D-6077-4E76-98F0-0D7D17EF0B0C}" type="slidenum">
              <a:rPr lang="el-GR" altLang="el-GR" smtClean="0"/>
              <a:pPr/>
              <a:t>2</a:t>
            </a:fld>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i="0" dirty="0">
                <a:solidFill>
                  <a:srgbClr val="202122"/>
                </a:solidFill>
                <a:effectLst/>
                <a:latin typeface="Arial" panose="020B0604020202020204" pitchFamily="34" charset="0"/>
              </a:rPr>
              <a:t>Μεγάλα αρπακτικά με τις περισσότερες κρούσεις: </a:t>
            </a:r>
            <a:r>
              <a:rPr lang="el-GR" b="0" i="0" dirty="0" err="1">
                <a:solidFill>
                  <a:srgbClr val="202122"/>
                </a:solidFill>
                <a:effectLst/>
                <a:latin typeface="Arial" panose="020B0604020202020204" pitchFamily="34" charset="0"/>
              </a:rPr>
              <a:t>βραχοκιρκίνεζο</a:t>
            </a:r>
            <a:r>
              <a:rPr lang="el-GR" b="0" i="0" dirty="0">
                <a:solidFill>
                  <a:srgbClr val="202122"/>
                </a:solidFill>
                <a:effectLst/>
                <a:latin typeface="Arial" panose="020B0604020202020204" pitchFamily="34" charset="0"/>
              </a:rPr>
              <a:t> (40% κρούσεων σε μεγάλα πουλιά), γερακίνα (16% κρούσεων), όρνιο (4% κρούσεων)</a:t>
            </a:r>
          </a:p>
          <a:p>
            <a:endParaRPr lang="el-GR" b="0" i="0" dirty="0">
              <a:solidFill>
                <a:srgbClr val="202122"/>
              </a:solidFill>
              <a:effectLst/>
              <a:latin typeface="Arial" panose="020B0604020202020204" pitchFamily="34" charset="0"/>
            </a:endParaRPr>
          </a:p>
          <a:p>
            <a:r>
              <a:rPr lang="el-GR" b="0" i="0" dirty="0">
                <a:solidFill>
                  <a:srgbClr val="202122"/>
                </a:solidFill>
                <a:effectLst/>
                <a:latin typeface="Arial" panose="020B0604020202020204" pitchFamily="34" charset="0"/>
              </a:rPr>
              <a:t>Μελέτη βιωσιμότητας </a:t>
            </a:r>
            <a:r>
              <a:rPr lang="el-GR" sz="1200" i="1" dirty="0" err="1">
                <a:solidFill>
                  <a:sysClr val="windowText" lastClr="000000"/>
                </a:solidFill>
                <a:latin typeface="GillSans"/>
              </a:rPr>
              <a:t>βραχοκιρκίνεζο</a:t>
            </a:r>
            <a:r>
              <a:rPr lang="el-GR" sz="1200" i="1" dirty="0">
                <a:solidFill>
                  <a:sysClr val="windowText" lastClr="000000"/>
                </a:solidFill>
                <a:latin typeface="GillSans"/>
              </a:rPr>
              <a:t>, γερακίνα, όρνιο</a:t>
            </a:r>
            <a:r>
              <a:rPr lang="el-GR" b="0" i="0" dirty="0">
                <a:solidFill>
                  <a:srgbClr val="202122"/>
                </a:solidFill>
                <a:effectLst/>
                <a:latin typeface="Arial" panose="020B0604020202020204" pitchFamily="34" charset="0"/>
              </a:rPr>
              <a:t>: Τ</a:t>
            </a:r>
            <a:r>
              <a:rPr lang="en-US" b="0" i="0" dirty="0">
                <a:solidFill>
                  <a:srgbClr val="202122"/>
                </a:solidFill>
                <a:effectLst/>
                <a:latin typeface="Arial" panose="020B0604020202020204" pitchFamily="34" charset="0"/>
              </a:rPr>
              <a:t>the current level of mortality do not pose any risk to the studies populations</a:t>
            </a:r>
            <a:r>
              <a:rPr lang="el-GR" b="0" i="0"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but the expected grow in installed capacity must be evaluated to track the level of fatalities. We should be monitoring during the entire project lifetime.</a:t>
            </a:r>
            <a:endParaRPr lang="el-GR"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T</a:t>
            </a:r>
            <a:r>
              <a:rPr lang="el-GR" b="0" i="0" dirty="0">
                <a:solidFill>
                  <a:srgbClr val="202122"/>
                </a:solidFill>
                <a:effectLst/>
                <a:latin typeface="Arial" panose="020B0604020202020204" pitchFamily="34" charset="0"/>
              </a:rPr>
              <a:t>α </a:t>
            </a:r>
            <a:r>
              <a:rPr lang="el-GR" b="1" i="0" dirty="0" err="1">
                <a:solidFill>
                  <a:srgbClr val="202122"/>
                </a:solidFill>
                <a:effectLst/>
                <a:latin typeface="Arial" panose="020B0604020202020204" pitchFamily="34" charset="0"/>
              </a:rPr>
              <a:t>στρουθιόμορφα</a:t>
            </a:r>
            <a:r>
              <a:rPr lang="el-GR" b="0" i="0" dirty="0">
                <a:solidFill>
                  <a:srgbClr val="202122"/>
                </a:solidFill>
                <a:effectLst/>
                <a:latin typeface="Arial" panose="020B0604020202020204" pitchFamily="34" charset="0"/>
              </a:rPr>
              <a:t> (</a:t>
            </a:r>
            <a:r>
              <a:rPr lang="el-GR" b="0" i="0" dirty="0" err="1">
                <a:solidFill>
                  <a:srgbClr val="202122"/>
                </a:solidFill>
                <a:effectLst/>
                <a:latin typeface="Arial" panose="020B0604020202020204" pitchFamily="34" charset="0"/>
              </a:rPr>
              <a:t>passeriformes</a:t>
            </a:r>
            <a:r>
              <a:rPr lang="el-GR" b="0" i="0" dirty="0">
                <a:solidFill>
                  <a:srgbClr val="202122"/>
                </a:solidFill>
                <a:effectLst/>
                <a:latin typeface="Arial" panose="020B0604020202020204" pitchFamily="34" charset="0"/>
              </a:rPr>
              <a:t>) είναι </a:t>
            </a:r>
            <a:r>
              <a:rPr lang="el-GR" b="0" i="0" u="none" strike="noStrike" dirty="0">
                <a:solidFill>
                  <a:srgbClr val="0645AD"/>
                </a:solidFill>
                <a:effectLst/>
                <a:latin typeface="Arial" panose="020B0604020202020204" pitchFamily="34" charset="0"/>
                <a:hlinkClick r:id="rId3" tooltip="Τάξη (βιολογία)"/>
              </a:rPr>
              <a:t>τάξη</a:t>
            </a:r>
            <a:r>
              <a:rPr lang="el-GR" b="0" i="0" dirty="0">
                <a:solidFill>
                  <a:srgbClr val="202122"/>
                </a:solidFill>
                <a:effectLst/>
                <a:latin typeface="Arial" panose="020B0604020202020204" pitchFamily="34" charset="0"/>
              </a:rPr>
              <a:t> </a:t>
            </a:r>
            <a:r>
              <a:rPr lang="el-GR" b="0" i="0" u="none" strike="noStrike" dirty="0">
                <a:solidFill>
                  <a:srgbClr val="0645AD"/>
                </a:solidFill>
                <a:effectLst/>
                <a:latin typeface="Arial" panose="020B0604020202020204" pitchFamily="34" charset="0"/>
                <a:hlinkClick r:id="rId4" tooltip="Πτηνά"/>
              </a:rPr>
              <a:t>πτηνών</a:t>
            </a:r>
            <a:r>
              <a:rPr lang="el-GR" b="0" i="0" dirty="0">
                <a:solidFill>
                  <a:srgbClr val="202122"/>
                </a:solidFill>
                <a:effectLst/>
                <a:latin typeface="Arial" panose="020B0604020202020204" pitchFamily="34" charset="0"/>
              </a:rPr>
              <a:t> που περιλαμβάνει πάνω από τα μισά είδη πουλιών, περίπου 5.000 είδη. Περιλαμβάνει 110 οικογένειες πτηνών, και με αυτό τον αριθμό έρχεται δεύτερη σε μέγεθος από όλες τις άλλες τάξεις των τετραπόδων (πρώτη έρχεται η τάξη των φολιδωτών). Μόνο τα </a:t>
            </a:r>
            <a:r>
              <a:rPr lang="el-GR" b="0" i="0" u="none" strike="noStrike" dirty="0" err="1">
                <a:solidFill>
                  <a:srgbClr val="0645AD"/>
                </a:solidFill>
                <a:effectLst/>
                <a:latin typeface="Arial" panose="020B0604020202020204" pitchFamily="34" charset="0"/>
                <a:hlinkClick r:id="rId5" tooltip="Περκόμορφα"/>
              </a:rPr>
              <a:t>περκόμορφα</a:t>
            </a:r>
            <a:r>
              <a:rPr lang="el-GR" b="0" i="0" dirty="0">
                <a:solidFill>
                  <a:srgbClr val="202122"/>
                </a:solidFill>
                <a:effectLst/>
                <a:latin typeface="Arial" panose="020B0604020202020204" pitchFamily="34" charset="0"/>
              </a:rPr>
              <a:t> περιλαμβάνουν περισσότερες οικογένειες. Τα μέλη της λέγονται </a:t>
            </a:r>
            <a:r>
              <a:rPr lang="el-GR" b="1" i="0" dirty="0" err="1">
                <a:solidFill>
                  <a:srgbClr val="202122"/>
                </a:solidFill>
                <a:effectLst/>
                <a:latin typeface="Arial" panose="020B0604020202020204" pitchFamily="34" charset="0"/>
              </a:rPr>
              <a:t>πασσερίνες</a:t>
            </a:r>
            <a:r>
              <a:rPr lang="el-GR" b="0" i="0" dirty="0">
                <a:solidFill>
                  <a:srgbClr val="202122"/>
                </a:solidFill>
                <a:effectLst/>
                <a:latin typeface="Arial" panose="020B0604020202020204" pitchFamily="34" charset="0"/>
              </a:rPr>
              <a:t>. Το όνομα προέρχεται από το «</a:t>
            </a:r>
            <a:r>
              <a:rPr lang="el-GR" b="0" i="0" dirty="0" err="1">
                <a:solidFill>
                  <a:srgbClr val="202122"/>
                </a:solidFill>
                <a:effectLst/>
                <a:latin typeface="Arial" panose="020B0604020202020204" pitchFamily="34" charset="0"/>
              </a:rPr>
              <a:t>Στρούθιο</a:t>
            </a:r>
            <a:r>
              <a:rPr lang="el-GR" b="0" i="0" dirty="0">
                <a:solidFill>
                  <a:srgbClr val="202122"/>
                </a:solidFill>
                <a:effectLst/>
                <a:latin typeface="Arial" panose="020B0604020202020204" pitchFamily="34" charset="0"/>
              </a:rPr>
              <a:t> το κοινό» (</a:t>
            </a:r>
            <a:r>
              <a:rPr lang="el-GR" b="0" i="1" dirty="0" err="1">
                <a:solidFill>
                  <a:srgbClr val="202122"/>
                </a:solidFill>
                <a:effectLst/>
                <a:latin typeface="Arial" panose="020B0604020202020204" pitchFamily="34" charset="0"/>
              </a:rPr>
              <a:t>Passer</a:t>
            </a:r>
            <a:r>
              <a:rPr lang="el-GR" b="0" i="1" dirty="0">
                <a:solidFill>
                  <a:srgbClr val="202122"/>
                </a:solidFill>
                <a:effectLst/>
                <a:latin typeface="Arial" panose="020B0604020202020204" pitchFamily="34" charset="0"/>
              </a:rPr>
              <a:t> </a:t>
            </a:r>
            <a:r>
              <a:rPr lang="el-GR" b="0" i="1" dirty="0" err="1">
                <a:solidFill>
                  <a:srgbClr val="202122"/>
                </a:solidFill>
                <a:effectLst/>
                <a:latin typeface="Arial" panose="020B0604020202020204" pitchFamily="34" charset="0"/>
              </a:rPr>
              <a:t>domesticus</a:t>
            </a:r>
            <a:r>
              <a:rPr lang="el-GR" b="0" i="0" dirty="0">
                <a:solidFill>
                  <a:srgbClr val="202122"/>
                </a:solidFill>
                <a:effectLst/>
                <a:latin typeface="Arial" panose="020B0604020202020204" pitchFamily="34" charset="0"/>
              </a:rPr>
              <a:t>), το επιστημονικό όνομα του οποίου είναι </a:t>
            </a:r>
            <a:r>
              <a:rPr lang="el-GR" b="0" i="0" u="none" strike="noStrike" dirty="0" err="1">
                <a:solidFill>
                  <a:srgbClr val="0645AD"/>
                </a:solidFill>
                <a:effectLst/>
                <a:latin typeface="Arial" panose="020B0604020202020204" pitchFamily="34" charset="0"/>
                <a:hlinkClick r:id="rId6" tooltip="Σπιτοσπουργίτι"/>
              </a:rPr>
              <a:t>σπιτοσπουργίτης</a:t>
            </a:r>
            <a:endParaRPr lang="el-GR" dirty="0"/>
          </a:p>
        </p:txBody>
      </p:sp>
      <p:sp>
        <p:nvSpPr>
          <p:cNvPr id="4" name="Slide Number Placeholder 3"/>
          <p:cNvSpPr>
            <a:spLocks noGrp="1"/>
          </p:cNvSpPr>
          <p:nvPr>
            <p:ph type="sldNum" sz="quarter" idx="5"/>
          </p:nvPr>
        </p:nvSpPr>
        <p:spPr/>
        <p:txBody>
          <a:bodyPr/>
          <a:lstStyle/>
          <a:p>
            <a:fld id="{6EE438E2-7F73-4D94-AF11-8C894F834B9C}" type="slidenum">
              <a:rPr lang="en-US" smtClean="0"/>
              <a:pPr/>
              <a:t>16</a:t>
            </a:fld>
            <a:endParaRPr lang="en-US"/>
          </a:p>
        </p:txBody>
      </p:sp>
    </p:spTree>
    <p:extLst>
      <p:ext uri="{BB962C8B-B14F-4D97-AF65-F5344CB8AC3E}">
        <p14:creationId xmlns:p14="http://schemas.microsoft.com/office/powerpoint/2010/main" val="236658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6130"/>
            <a:endParaRPr lang="en-US" sz="1400" dirty="0"/>
          </a:p>
        </p:txBody>
      </p:sp>
      <p:sp>
        <p:nvSpPr>
          <p:cNvPr id="4" name="Slide Number Placeholder 3"/>
          <p:cNvSpPr>
            <a:spLocks noGrp="1"/>
          </p:cNvSpPr>
          <p:nvPr>
            <p:ph type="sldNum" sz="quarter" idx="10"/>
          </p:nvPr>
        </p:nvSpPr>
        <p:spPr/>
        <p:txBody>
          <a:bodyPr/>
          <a:lstStyle/>
          <a:p>
            <a:fld id="{6EE438E2-7F73-4D94-AF11-8C894F834B9C}"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continued throughout this century, they would result in warming of 2.7°C. </a:t>
            </a:r>
            <a:r>
              <a:rPr lang="en-US" sz="1400" dirty="0"/>
              <a:t>”</a:t>
            </a:r>
          </a:p>
          <a:p>
            <a:pPr algn="l"/>
            <a:endParaRPr lang="el-GR" sz="1800" b="0" i="0" u="none" strike="noStrike" baseline="0" dirty="0">
              <a:solidFill>
                <a:srgbClr val="000000"/>
              </a:solidFill>
              <a:latin typeface="Roboto Light" panose="02000000000000000000" pitchFamily="2" charset="0"/>
            </a:endParaRPr>
          </a:p>
          <a:p>
            <a:r>
              <a:rPr lang="en-US" sz="1800" b="0" i="0" u="none" strike="noStrike" baseline="0" dirty="0">
                <a:solidFill>
                  <a:srgbClr val="211D1E"/>
                </a:solidFill>
                <a:latin typeface="Roboto Light" panose="02000000000000000000" pitchFamily="2" charset="0"/>
              </a:rPr>
              <a:t>Global warming is close to linearly proportional to the total net amount of CO</a:t>
            </a:r>
            <a:r>
              <a:rPr lang="en-US" sz="1800" b="0" i="0" u="none" strike="noStrike" baseline="0" dirty="0">
                <a:solidFill>
                  <a:srgbClr val="211D1E"/>
                </a:solidFill>
                <a:latin typeface="Roboto" panose="02000000000000000000" pitchFamily="2" charset="0"/>
              </a:rPr>
              <a:t>2 </a:t>
            </a:r>
            <a:r>
              <a:rPr lang="en-US" sz="1800" b="0" i="0" u="none" strike="noStrike" baseline="0" dirty="0">
                <a:solidFill>
                  <a:srgbClr val="211D1E"/>
                </a:solidFill>
                <a:latin typeface="Roboto Light" panose="02000000000000000000" pitchFamily="2" charset="0"/>
              </a:rPr>
              <a:t>that has ever been emitted in the atmosphere as a result of human activities. Therefore, limiting global warming to a specified level requires that the total amount of CO</a:t>
            </a:r>
            <a:r>
              <a:rPr lang="en-US" sz="1800" b="0" i="0" u="none" strike="noStrike" baseline="0" dirty="0">
                <a:solidFill>
                  <a:srgbClr val="211D1E"/>
                </a:solidFill>
                <a:latin typeface="Roboto" panose="02000000000000000000" pitchFamily="2" charset="0"/>
              </a:rPr>
              <a:t>2 </a:t>
            </a:r>
            <a:r>
              <a:rPr lang="en-US" sz="1800" b="0" i="0" u="none" strike="noStrike" baseline="0" dirty="0">
                <a:solidFill>
                  <a:srgbClr val="211D1E"/>
                </a:solidFill>
                <a:latin typeface="Roboto Light" panose="02000000000000000000" pitchFamily="2" charset="0"/>
              </a:rPr>
              <a:t>emissions ever emitted be kept within a finite carbon budget. New IPCC estimates put the remaining carbon budget to limit warming to 1.5°C relative to pre-industrial levels, with 66 per cent chance, at 400 GtCO</a:t>
            </a:r>
            <a:r>
              <a:rPr lang="en-US" sz="1800" b="0" i="0" u="none" strike="noStrike" baseline="0" dirty="0">
                <a:solidFill>
                  <a:srgbClr val="211D1E"/>
                </a:solidFill>
                <a:latin typeface="Roboto" panose="02000000000000000000" pitchFamily="2" charset="0"/>
              </a:rPr>
              <a:t>2</a:t>
            </a:r>
            <a:r>
              <a:rPr lang="en-US" sz="1800" b="0" i="0" u="none" strike="noStrike" baseline="0" dirty="0">
                <a:solidFill>
                  <a:srgbClr val="211D1E"/>
                </a:solidFill>
                <a:latin typeface="Roboto Light" panose="02000000000000000000" pitchFamily="2" charset="0"/>
              </a:rPr>
              <a:t>. For 2°C, the estimate is 1,150 GtCO</a:t>
            </a:r>
            <a:r>
              <a:rPr lang="en-US" sz="1800" b="0" i="0" u="none" strike="noStrike" baseline="0" dirty="0">
                <a:solidFill>
                  <a:srgbClr val="211D1E"/>
                </a:solidFill>
                <a:latin typeface="Roboto" panose="02000000000000000000" pitchFamily="2" charset="0"/>
              </a:rPr>
              <a:t>2</a:t>
            </a:r>
            <a:r>
              <a:rPr lang="en-US" sz="1800" b="0" i="0" u="none" strike="noStrike" baseline="0" dirty="0">
                <a:solidFill>
                  <a:srgbClr val="211D1E"/>
                </a:solidFill>
                <a:latin typeface="Roboto Light" panose="02000000000000000000" pitchFamily="2" charset="0"/>
              </a:rPr>
              <a:t>. Current annual global CO</a:t>
            </a:r>
            <a:r>
              <a:rPr lang="en-US" sz="1800" b="0" i="0" u="none" strike="noStrike" baseline="0" dirty="0">
                <a:solidFill>
                  <a:srgbClr val="211D1E"/>
                </a:solidFill>
                <a:latin typeface="Roboto" panose="02000000000000000000" pitchFamily="2" charset="0"/>
              </a:rPr>
              <a:t>2 </a:t>
            </a:r>
            <a:r>
              <a:rPr lang="en-US" sz="1800" b="0" i="0" u="none" strike="noStrike" baseline="0" dirty="0">
                <a:solidFill>
                  <a:srgbClr val="211D1E"/>
                </a:solidFill>
                <a:latin typeface="Roboto Light" panose="02000000000000000000" pitchFamily="2" charset="0"/>
              </a:rPr>
              <a:t>emissions are above 40 GtCO</a:t>
            </a:r>
            <a:r>
              <a:rPr lang="en-US" sz="1800" b="0" i="0" u="none" strike="noStrike" baseline="0" dirty="0">
                <a:solidFill>
                  <a:srgbClr val="211D1E"/>
                </a:solidFill>
                <a:latin typeface="Roboto" panose="02000000000000000000" pitchFamily="2" charset="0"/>
              </a:rPr>
              <a:t>2</a:t>
            </a:r>
            <a:r>
              <a:rPr lang="en-US" sz="1800" b="0" i="0" u="none" strike="noStrike" baseline="0" dirty="0">
                <a:solidFill>
                  <a:srgbClr val="211D1E"/>
                </a:solidFill>
                <a:latin typeface="Roboto Light" panose="02000000000000000000" pitchFamily="2" charset="0"/>
              </a:rPr>
              <a:t>/year, meaning that urgent and deep emissions reductions over the next decade are required to stay within the remaining budgets. </a:t>
            </a:r>
          </a:p>
          <a:p>
            <a:endParaRPr lang="en-US" dirty="0"/>
          </a:p>
        </p:txBody>
      </p:sp>
      <p:sp>
        <p:nvSpPr>
          <p:cNvPr id="4" name="Slide Number Placeholder 3"/>
          <p:cNvSpPr>
            <a:spLocks noGrp="1"/>
          </p:cNvSpPr>
          <p:nvPr>
            <p:ph type="sldNum" sz="quarter" idx="10"/>
          </p:nvPr>
        </p:nvSpPr>
        <p:spPr/>
        <p:txBody>
          <a:bodyPr/>
          <a:lstStyle/>
          <a:p>
            <a:fld id="{6EE438E2-7F73-4D94-AF11-8C894F834B9C}" type="slidenum">
              <a:rPr lang="en-US" smtClean="0"/>
              <a:pPr/>
              <a:t>18</a:t>
            </a:fld>
            <a:endParaRPr lang="en-US"/>
          </a:p>
        </p:txBody>
      </p:sp>
    </p:spTree>
    <p:extLst>
      <p:ext uri="{BB962C8B-B14F-4D97-AF65-F5344CB8AC3E}">
        <p14:creationId xmlns:p14="http://schemas.microsoft.com/office/powerpoint/2010/main" val="43721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565862"/>
                </a:solidFill>
                <a:latin typeface="ArialMT"/>
              </a:rPr>
              <a:t>More than</a:t>
            </a:r>
            <a:r>
              <a:rPr lang="el-GR" sz="1800" b="0" i="0" u="none" strike="noStrike" baseline="0" dirty="0">
                <a:solidFill>
                  <a:srgbClr val="565862"/>
                </a:solidFill>
                <a:latin typeface="ArialMT"/>
              </a:rPr>
              <a:t> </a:t>
            </a:r>
            <a:r>
              <a:rPr lang="en-US" sz="1800" b="0" i="0" u="none" strike="noStrike" baseline="0" dirty="0">
                <a:solidFill>
                  <a:srgbClr val="565862"/>
                </a:solidFill>
                <a:latin typeface="ArialMT"/>
              </a:rPr>
              <a:t>34,000 scientific papers</a:t>
            </a:r>
            <a:endParaRPr lang="en-US" dirty="0"/>
          </a:p>
        </p:txBody>
      </p:sp>
      <p:sp>
        <p:nvSpPr>
          <p:cNvPr id="4" name="Slide Number Placeholder 3"/>
          <p:cNvSpPr>
            <a:spLocks noGrp="1"/>
          </p:cNvSpPr>
          <p:nvPr>
            <p:ph type="sldNum" sz="quarter" idx="5"/>
          </p:nvPr>
        </p:nvSpPr>
        <p:spPr/>
        <p:txBody>
          <a:bodyPr/>
          <a:lstStyle/>
          <a:p>
            <a:fld id="{6EE438E2-7F73-4D94-AF11-8C894F834B9C}" type="slidenum">
              <a:rPr lang="en-US" smtClean="0"/>
              <a:pPr/>
              <a:t>19</a:t>
            </a:fld>
            <a:endParaRPr lang="en-US"/>
          </a:p>
        </p:txBody>
      </p:sp>
    </p:spTree>
    <p:extLst>
      <p:ext uri="{BB962C8B-B14F-4D97-AF65-F5344CB8AC3E}">
        <p14:creationId xmlns:p14="http://schemas.microsoft.com/office/powerpoint/2010/main" val="153069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6EE438E2-7F73-4D94-AF11-8C894F834B9C}" type="slidenum">
              <a:rPr lang="en-US" smtClean="0"/>
              <a:pPr/>
              <a:t>20</a:t>
            </a:fld>
            <a:endParaRPr lang="en-US"/>
          </a:p>
        </p:txBody>
      </p:sp>
    </p:spTree>
    <p:extLst>
      <p:ext uri="{BB962C8B-B14F-4D97-AF65-F5344CB8AC3E}">
        <p14:creationId xmlns:p14="http://schemas.microsoft.com/office/powerpoint/2010/main" val="116131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6EE438E2-7F73-4D94-AF11-8C894F834B9C}" type="slidenum">
              <a:rPr lang="en-US" smtClean="0"/>
              <a:pPr/>
              <a:t>4</a:t>
            </a:fld>
            <a:endParaRPr lang="en-US"/>
          </a:p>
        </p:txBody>
      </p:sp>
    </p:spTree>
    <p:extLst>
      <p:ext uri="{BB962C8B-B14F-4D97-AF65-F5344CB8AC3E}">
        <p14:creationId xmlns:p14="http://schemas.microsoft.com/office/powerpoint/2010/main" val="349526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335561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6EE438E2-7F73-4D94-AF11-8C894F834B9C}"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E438E2-7F73-4D94-AF11-8C894F834B9C}" type="slidenum">
              <a:rPr lang="en-US" smtClean="0"/>
              <a:pPr/>
              <a:t>10</a:t>
            </a:fld>
            <a:endParaRPr lang="en-US"/>
          </a:p>
        </p:txBody>
      </p:sp>
    </p:spTree>
    <p:extLst>
      <p:ext uri="{BB962C8B-B14F-4D97-AF65-F5344CB8AC3E}">
        <p14:creationId xmlns:p14="http://schemas.microsoft.com/office/powerpoint/2010/main" val="17700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E438E2-7F73-4D94-AF11-8C894F834B9C}"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EE438E2-7F73-4D94-AF11-8C894F834B9C}" type="slidenum">
              <a:rPr lang="en-US" smtClean="0"/>
              <a:pPr/>
              <a:t>13</a:t>
            </a:fld>
            <a:endParaRPr lang="en-US"/>
          </a:p>
        </p:txBody>
      </p:sp>
    </p:spTree>
    <p:extLst>
      <p:ext uri="{BB962C8B-B14F-4D97-AF65-F5344CB8AC3E}">
        <p14:creationId xmlns:p14="http://schemas.microsoft.com/office/powerpoint/2010/main" val="146823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EE438E2-7F73-4D94-AF11-8C894F834B9C}" type="slidenum">
              <a:rPr lang="en-US" smtClean="0"/>
              <a:pPr/>
              <a:t>14</a:t>
            </a:fld>
            <a:endParaRPr lang="en-US"/>
          </a:p>
        </p:txBody>
      </p:sp>
    </p:spTree>
    <p:extLst>
      <p:ext uri="{BB962C8B-B14F-4D97-AF65-F5344CB8AC3E}">
        <p14:creationId xmlns:p14="http://schemas.microsoft.com/office/powerpoint/2010/main" val="46971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15</a:t>
            </a:fld>
            <a:endParaRPr lang="en-US"/>
          </a:p>
        </p:txBody>
      </p:sp>
    </p:spTree>
    <p:extLst>
      <p:ext uri="{BB962C8B-B14F-4D97-AF65-F5344CB8AC3E}">
        <p14:creationId xmlns:p14="http://schemas.microsoft.com/office/powerpoint/2010/main" val="3277840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AEDF2B47-7C58-458B-A014-B081B81A8D06}"/>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288869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0" indent="0" algn="ctr">
              <a:buNone/>
              <a:defRPr>
                <a:solidFill>
                  <a:schemeClr val="tx1">
                    <a:tint val="75000"/>
                  </a:schemeClr>
                </a:solidFill>
              </a:defRPr>
            </a:lvl2pPr>
            <a:lvl3pPr marL="914221" indent="0" algn="ctr">
              <a:buNone/>
              <a:defRPr>
                <a:solidFill>
                  <a:schemeClr val="tx1">
                    <a:tint val="75000"/>
                  </a:schemeClr>
                </a:solidFill>
              </a:defRPr>
            </a:lvl3pPr>
            <a:lvl4pPr marL="1371332" indent="0" algn="ctr">
              <a:buNone/>
              <a:defRPr>
                <a:solidFill>
                  <a:schemeClr val="tx1">
                    <a:tint val="75000"/>
                  </a:schemeClr>
                </a:solidFill>
              </a:defRPr>
            </a:lvl4pPr>
            <a:lvl5pPr marL="1828445" indent="0" algn="ctr">
              <a:buNone/>
              <a:defRPr>
                <a:solidFill>
                  <a:schemeClr val="tx1">
                    <a:tint val="75000"/>
                  </a:schemeClr>
                </a:solidFill>
              </a:defRPr>
            </a:lvl5pPr>
            <a:lvl6pPr marL="2285555" indent="0" algn="ctr">
              <a:buNone/>
              <a:defRPr>
                <a:solidFill>
                  <a:schemeClr val="tx1">
                    <a:tint val="75000"/>
                  </a:schemeClr>
                </a:solidFill>
              </a:defRPr>
            </a:lvl6pPr>
            <a:lvl7pPr marL="2742666" indent="0" algn="ctr">
              <a:buNone/>
              <a:defRPr>
                <a:solidFill>
                  <a:schemeClr val="tx1">
                    <a:tint val="75000"/>
                  </a:schemeClr>
                </a:solidFill>
              </a:defRPr>
            </a:lvl7pPr>
            <a:lvl8pPr marL="3199776" indent="0" algn="ctr">
              <a:buNone/>
              <a:defRPr>
                <a:solidFill>
                  <a:schemeClr val="tx1">
                    <a:tint val="75000"/>
                  </a:schemeClr>
                </a:solidFill>
              </a:defRPr>
            </a:lvl8pPr>
            <a:lvl9pPr marL="3656887" indent="0" algn="ctr">
              <a:buNone/>
              <a:defRPr>
                <a:solidFill>
                  <a:schemeClr val="tx1">
                    <a:tint val="75000"/>
                  </a:schemeClr>
                </a:solidFill>
              </a:defRPr>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876C2CA0-64E1-42D1-8A62-D448087F5145}"/>
              </a:ext>
            </a:extLst>
          </p:cNvPr>
          <p:cNvSpPr>
            <a:spLocks noGrp="1"/>
          </p:cNvSpPr>
          <p:nvPr>
            <p:ph type="dt" sz="half" idx="10"/>
          </p:nvPr>
        </p:nvSpPr>
        <p:spPr/>
        <p:txBody>
          <a:bodyPr/>
          <a:lstStyle>
            <a:lvl1pPr>
              <a:defRPr/>
            </a:lvl1pPr>
          </a:lstStyle>
          <a:p>
            <a:pPr>
              <a:defRPr/>
            </a:pPr>
            <a:fld id="{C8B82E46-7FD1-43F7-AB8D-09E23FEA9969}" type="datetime1">
              <a:rPr lang="el-GR" smtClean="0"/>
              <a:t>19/6/2022</a:t>
            </a:fld>
            <a:endParaRPr lang="el-GR"/>
          </a:p>
        </p:txBody>
      </p:sp>
      <p:sp>
        <p:nvSpPr>
          <p:cNvPr id="5" name="Footer Placeholder 4">
            <a:extLst>
              <a:ext uri="{FF2B5EF4-FFF2-40B4-BE49-F238E27FC236}">
                <a16:creationId xmlns:a16="http://schemas.microsoft.com/office/drawing/2014/main" id="{88399F61-C1D1-4138-AEE9-9C4B7AC2B38F}"/>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4C25C0CF-E1D2-49B9-8D9D-9846AC085CA8}"/>
              </a:ext>
            </a:extLst>
          </p:cNvPr>
          <p:cNvSpPr>
            <a:spLocks noGrp="1"/>
          </p:cNvSpPr>
          <p:nvPr>
            <p:ph type="sldNum" sz="quarter" idx="12"/>
          </p:nvPr>
        </p:nvSpPr>
        <p:spPr/>
        <p:txBody>
          <a:bodyPr/>
          <a:lstStyle>
            <a:lvl1pPr>
              <a:defRPr/>
            </a:lvl1pPr>
          </a:lstStyle>
          <a:p>
            <a:pPr>
              <a:defRPr/>
            </a:pPr>
            <a:fld id="{813C420E-95F0-4F74-913C-D6679B7CD9E3}" type="slidenum">
              <a:rPr lang="el-GR" altLang="el-GR"/>
              <a:pPr>
                <a:defRPr/>
              </a:pPr>
              <a:t>‹#›</a:t>
            </a:fld>
            <a:endParaRPr lang="el-GR" altLang="el-GR"/>
          </a:p>
        </p:txBody>
      </p:sp>
    </p:spTree>
    <p:extLst>
      <p:ext uri="{BB962C8B-B14F-4D97-AF65-F5344CB8AC3E}">
        <p14:creationId xmlns:p14="http://schemas.microsoft.com/office/powerpoint/2010/main" val="360191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D38B869-7881-4C9E-9678-3AB3A4F231D1}"/>
              </a:ext>
            </a:extLst>
          </p:cNvPr>
          <p:cNvSpPr>
            <a:spLocks noGrp="1"/>
          </p:cNvSpPr>
          <p:nvPr>
            <p:ph type="dt" sz="half" idx="10"/>
          </p:nvPr>
        </p:nvSpPr>
        <p:spPr/>
        <p:txBody>
          <a:bodyPr/>
          <a:lstStyle>
            <a:lvl1pPr>
              <a:defRPr/>
            </a:lvl1pPr>
          </a:lstStyle>
          <a:p>
            <a:pPr>
              <a:defRPr/>
            </a:pPr>
            <a:fld id="{888A8E42-ABAD-4609-9F95-1AEBA7BEC236}" type="datetime1">
              <a:rPr lang="el-GR" smtClean="0"/>
              <a:t>19/6/2022</a:t>
            </a:fld>
            <a:endParaRPr lang="el-GR"/>
          </a:p>
        </p:txBody>
      </p:sp>
      <p:sp>
        <p:nvSpPr>
          <p:cNvPr id="5" name="Footer Placeholder 4">
            <a:extLst>
              <a:ext uri="{FF2B5EF4-FFF2-40B4-BE49-F238E27FC236}">
                <a16:creationId xmlns:a16="http://schemas.microsoft.com/office/drawing/2014/main" id="{8EA9CE59-41D3-4265-ACD7-AD7F63F854DF}"/>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5">
            <a:extLst>
              <a:ext uri="{FF2B5EF4-FFF2-40B4-BE49-F238E27FC236}">
                <a16:creationId xmlns:a16="http://schemas.microsoft.com/office/drawing/2014/main" id="{E1B9C002-4172-46DB-AB7D-96EB77D1D703}"/>
              </a:ext>
            </a:extLst>
          </p:cNvPr>
          <p:cNvSpPr>
            <a:spLocks noGrp="1"/>
          </p:cNvSpPr>
          <p:nvPr>
            <p:ph type="sldNum" sz="quarter" idx="12"/>
          </p:nvPr>
        </p:nvSpPr>
        <p:spPr/>
        <p:txBody>
          <a:bodyPr/>
          <a:lstStyle>
            <a:lvl1pPr>
              <a:defRPr/>
            </a:lvl1pPr>
          </a:lstStyle>
          <a:p>
            <a:pPr>
              <a:defRPr/>
            </a:pPr>
            <a:fld id="{D2EA35D8-34EB-43E9-8591-558EC9C8C0C7}" type="slidenum">
              <a:rPr lang="el-GR" altLang="el-GR"/>
              <a:pPr>
                <a:defRPr/>
              </a:pPr>
              <a:t>‹#›</a:t>
            </a:fld>
            <a:endParaRPr lang="el-GR" altLang="el-GR"/>
          </a:p>
        </p:txBody>
      </p:sp>
    </p:spTree>
    <p:extLst>
      <p:ext uri="{BB962C8B-B14F-4D97-AF65-F5344CB8AC3E}">
        <p14:creationId xmlns:p14="http://schemas.microsoft.com/office/powerpoint/2010/main" val="371139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4CF4C143-2DE4-4A59-9225-C44B17F8F99F}"/>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F35CDF3A-32A4-4944-8471-5618C2895CD6}"/>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0C6B6273-908A-4447-8576-D3C55254554D}"/>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esigned by PresentationGo">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41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presentationgo.com/"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5"/>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6" tooltip="PresentationGo!"/>
              </a:rPr>
              <a:t>presentationgo.com</a:t>
            </a:r>
            <a:endParaRPr lang="en-US" sz="1100" dirty="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 id="2147483705" r:id="rId2"/>
    <p:sldLayoutId id="2147483706" r:id="rId3"/>
  </p:sldLayoutIdLst>
  <p:hf sldNum="0" hdr="0" ftr="0" dt="0"/>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Rectangle 6"/>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30658317"/>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0A3F6-5382-4B5C-AEE5-354F0D78619D}" type="datetime1">
              <a:rPr lang="el-GR" smtClean="0"/>
              <a:t>19/6/2022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lima21.gr/"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https://mcusercontent.com/f80cabeb314b8c09e719b7875/images/7a57ef95-2e3a-4931-d779-5a52820513e0.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ypeka.gr/" TargetMode="External"/><Relationship Id="rId7" Type="http://schemas.openxmlformats.org/officeDocument/2006/relationships/diagramColors" Target="../diagrams/colors1.xm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doi.org/10.1016/j.biocon.2018.08.012"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http://dx.doi.org/10.13140/RG.2.2.12520.7552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doi.org/10.1080/1943815X.2012.746993"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536D41B-11F1-4738-944A-6826C146F4EA}"/>
              </a:ext>
            </a:extLst>
          </p:cNvPr>
          <p:cNvSpPr txBox="1"/>
          <p:nvPr/>
        </p:nvSpPr>
        <p:spPr>
          <a:xfrm>
            <a:off x="1117879" y="2573764"/>
            <a:ext cx="7119257" cy="523220"/>
          </a:xfrm>
          <a:prstGeom prst="rect">
            <a:avLst/>
          </a:prstGeom>
          <a:noFill/>
        </p:spPr>
        <p:txBody>
          <a:bodyPr wrap="square" rtlCol="0">
            <a:spAutoFit/>
          </a:bodyPr>
          <a:lstStyle/>
          <a:p>
            <a:pPr algn="ctr"/>
            <a:r>
              <a:rPr lang="el-GR" sz="2800" b="1" dirty="0">
                <a:solidFill>
                  <a:srgbClr val="22456E"/>
                </a:solidFill>
              </a:rPr>
              <a:t>Η Αιολική Ενέργεια ως περιβαλλοντικό αγαθό</a:t>
            </a:r>
          </a:p>
        </p:txBody>
      </p:sp>
      <p:sp>
        <p:nvSpPr>
          <p:cNvPr id="12" name="TextBox 11">
            <a:extLst>
              <a:ext uri="{FF2B5EF4-FFF2-40B4-BE49-F238E27FC236}">
                <a16:creationId xmlns:a16="http://schemas.microsoft.com/office/drawing/2014/main" id="{0317F855-E030-4598-9BDB-6B91CCB76CC1}"/>
              </a:ext>
            </a:extLst>
          </p:cNvPr>
          <p:cNvSpPr txBox="1"/>
          <p:nvPr/>
        </p:nvSpPr>
        <p:spPr>
          <a:xfrm>
            <a:off x="2015613" y="3558395"/>
            <a:ext cx="5565058" cy="646331"/>
          </a:xfrm>
          <a:prstGeom prst="rect">
            <a:avLst/>
          </a:prstGeom>
          <a:noFill/>
        </p:spPr>
        <p:txBody>
          <a:bodyPr wrap="square" rtlCol="0">
            <a:spAutoFit/>
          </a:bodyPr>
          <a:lstStyle/>
          <a:p>
            <a:pPr algn="ctr"/>
            <a:r>
              <a:rPr lang="el-GR" b="1" dirty="0">
                <a:solidFill>
                  <a:srgbClr val="22456E"/>
                </a:solidFill>
              </a:rPr>
              <a:t>Παναγιώτης Γ. Παπασταματίου</a:t>
            </a:r>
            <a:endParaRPr lang="en-US" b="1" dirty="0">
              <a:solidFill>
                <a:srgbClr val="22456E"/>
              </a:solidFill>
            </a:endParaRPr>
          </a:p>
          <a:p>
            <a:pPr algn="ctr"/>
            <a:r>
              <a:rPr lang="el-GR" b="1" dirty="0">
                <a:solidFill>
                  <a:srgbClr val="22456E"/>
                </a:solidFill>
              </a:rPr>
              <a:t>Ελληνική Επιστημονική Ένωση Αιολικής Ενέργειας</a:t>
            </a:r>
          </a:p>
        </p:txBody>
      </p:sp>
      <p:sp>
        <p:nvSpPr>
          <p:cNvPr id="2" name="TextBox 1">
            <a:extLst>
              <a:ext uri="{FF2B5EF4-FFF2-40B4-BE49-F238E27FC236}">
                <a16:creationId xmlns:a16="http://schemas.microsoft.com/office/drawing/2014/main" id="{F4F5EA15-7E4C-4B77-B98A-28A6643BCCDF}"/>
              </a:ext>
            </a:extLst>
          </p:cNvPr>
          <p:cNvSpPr txBox="1"/>
          <p:nvPr/>
        </p:nvSpPr>
        <p:spPr>
          <a:xfrm>
            <a:off x="5860026" y="6376549"/>
            <a:ext cx="2989007" cy="307777"/>
          </a:xfrm>
          <a:prstGeom prst="rect">
            <a:avLst/>
          </a:prstGeom>
          <a:noFill/>
        </p:spPr>
        <p:txBody>
          <a:bodyPr wrap="square" rtlCol="0">
            <a:spAutoFit/>
          </a:bodyPr>
          <a:lstStyle/>
          <a:p>
            <a:pPr algn="r"/>
            <a:r>
              <a:rPr lang="el-GR" sz="1400" i="1" dirty="0"/>
              <a:t>Ημερίδα </a:t>
            </a:r>
            <a:r>
              <a:rPr lang="en-US" sz="1400" i="1" dirty="0"/>
              <a:t>Clima21, </a:t>
            </a:r>
            <a:r>
              <a:rPr lang="el-GR" sz="1400" i="1" dirty="0"/>
              <a:t>20 Ιουνίου 2022</a:t>
            </a:r>
          </a:p>
        </p:txBody>
      </p:sp>
      <p:pic>
        <p:nvPicPr>
          <p:cNvPr id="4" name="Picture 3" descr="Logo, company name&#10;&#10;Description automatically generated">
            <a:extLst>
              <a:ext uri="{FF2B5EF4-FFF2-40B4-BE49-F238E27FC236}">
                <a16:creationId xmlns:a16="http://schemas.microsoft.com/office/drawing/2014/main" id="{5F0E5E56-0395-4A9A-BD19-7B5DF8CD73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90" y="5286485"/>
            <a:ext cx="1253232" cy="1342212"/>
          </a:xfrm>
          <a:prstGeom prst="rect">
            <a:avLst/>
          </a:prstGeom>
        </p:spPr>
      </p:pic>
      <p:pic>
        <p:nvPicPr>
          <p:cNvPr id="7" name="Picture 6">
            <a:hlinkClick r:id="rId3"/>
            <a:extLst>
              <a:ext uri="{FF2B5EF4-FFF2-40B4-BE49-F238E27FC236}">
                <a16:creationId xmlns:a16="http://schemas.microsoft.com/office/drawing/2014/main" id="{0335531D-26F7-3366-8093-F548087EF511}"/>
              </a:ext>
            </a:extLst>
          </p:cNvPr>
          <p:cNvPicPr>
            <a:picLocks noChangeAspect="1"/>
          </p:cNvPicPr>
          <p:nvPr/>
        </p:nvPicPr>
        <p:blipFill>
          <a:blip r:link="rId4">
            <a:extLst>
              <a:ext uri="{28A0092B-C50C-407E-A947-70E740481C1C}">
                <a14:useLocalDpi xmlns:a14="http://schemas.microsoft.com/office/drawing/2010/main" val="0"/>
              </a:ext>
            </a:extLst>
          </a:blip>
          <a:srcRect/>
          <a:stretch>
            <a:fillRect/>
          </a:stretch>
        </p:blipFill>
        <p:spPr bwMode="auto">
          <a:xfrm>
            <a:off x="271790" y="229303"/>
            <a:ext cx="3642801" cy="678181"/>
          </a:xfrm>
          <a:prstGeom prst="rect">
            <a:avLst/>
          </a:prstGeom>
          <a:noFill/>
          <a:ln>
            <a:noFill/>
          </a:ln>
        </p:spPr>
      </p:pic>
    </p:spTree>
    <p:extLst>
      <p:ext uri="{BB962C8B-B14F-4D97-AF65-F5344CB8AC3E}">
        <p14:creationId xmlns:p14="http://schemas.microsoft.com/office/powerpoint/2010/main" val="2454477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BE4324-089F-096A-AC15-227275A07439}"/>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lang="el-GR" b="1" dirty="0">
                <a:solidFill>
                  <a:schemeClr val="bg1"/>
                </a:solidFill>
                <a:latin typeface="Calibri" pitchFamily="34" charset="0"/>
                <a:cs typeface="Calibri" pitchFamily="34" charset="0"/>
              </a:rPr>
              <a:t>Η Φύση </a:t>
            </a:r>
            <a:r>
              <a:rPr lang="el-GR" b="1" dirty="0" err="1">
                <a:solidFill>
                  <a:schemeClr val="bg1"/>
                </a:solidFill>
                <a:latin typeface="Calibri" pitchFamily="34" charset="0"/>
                <a:cs typeface="Calibri" pitchFamily="34" charset="0"/>
              </a:rPr>
              <a:t>χωροθετεί</a:t>
            </a:r>
            <a:r>
              <a:rPr lang="el-GR" b="1" dirty="0">
                <a:solidFill>
                  <a:schemeClr val="bg1"/>
                </a:solidFill>
                <a:latin typeface="Calibri" pitchFamily="34" charset="0"/>
                <a:cs typeface="Calibri" pitchFamily="34" charset="0"/>
              </a:rPr>
              <a:t> στη μεγάλη κλίμακα…</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18" name="Picture 17">
            <a:extLst>
              <a:ext uri="{FF2B5EF4-FFF2-40B4-BE49-F238E27FC236}">
                <a16:creationId xmlns:a16="http://schemas.microsoft.com/office/drawing/2014/main" id="{FFC2E56D-9647-474A-9989-974A641F47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1"/>
          <a:stretch/>
        </p:blipFill>
        <p:spPr>
          <a:xfrm>
            <a:off x="152398" y="1269641"/>
            <a:ext cx="6065821" cy="5360443"/>
          </a:xfrm>
          <a:prstGeom prst="rect">
            <a:avLst/>
          </a:prstGeom>
        </p:spPr>
      </p:pic>
      <p:sp>
        <p:nvSpPr>
          <p:cNvPr id="17" name="Content Placeholder 2">
            <a:extLst>
              <a:ext uri="{FF2B5EF4-FFF2-40B4-BE49-F238E27FC236}">
                <a16:creationId xmlns:a16="http://schemas.microsoft.com/office/drawing/2014/main" id="{2ADF5367-1A40-4BCA-9D71-30F0C4E2F596}"/>
              </a:ext>
            </a:extLst>
          </p:cNvPr>
          <p:cNvSpPr txBox="1">
            <a:spLocks/>
          </p:cNvSpPr>
          <p:nvPr/>
        </p:nvSpPr>
        <p:spPr bwMode="auto">
          <a:xfrm>
            <a:off x="6444207" y="2492896"/>
            <a:ext cx="2658225" cy="3140368"/>
          </a:xfrm>
          <a:prstGeom prst="rect">
            <a:avLst/>
          </a:prstGeom>
          <a:noFill/>
          <a:ln w="9525">
            <a:noFill/>
            <a:miter lim="800000"/>
            <a:headEnd/>
            <a:tailEnd/>
          </a:ln>
        </p:spPr>
        <p:txBody>
          <a:bodyPr vert="horz" wrap="square" lIns="81628" tIns="40814" rIns="81628" bIns="40814" numCol="1" anchor="t" anchorCtr="0" compatLnSpc="1">
            <a:prstTxWarp prst="textNoShape">
              <a:avLst/>
            </a:prstTxWarp>
          </a:bodyPr>
          <a:lstStyle/>
          <a:p>
            <a:pPr marL="180975" lvl="1" eaLnBrk="0" fontAlgn="base" hangingPunct="0">
              <a:spcBef>
                <a:spcPts val="1200"/>
              </a:spcBef>
              <a:spcAft>
                <a:spcPts val="1200"/>
              </a:spcAft>
            </a:pPr>
            <a:r>
              <a:rPr lang="el-GR" sz="2400" dirty="0">
                <a:solidFill>
                  <a:schemeClr val="tx2">
                    <a:lumMod val="75000"/>
                  </a:schemeClr>
                </a:solidFill>
                <a:latin typeface="GillSans"/>
                <a:cs typeface="Arial" pitchFamily="34" charset="0"/>
              </a:rPr>
              <a:t>…ο άνθρωπος πρέπει να είναι προσεκτικός στη μικρή κλίμακα!</a:t>
            </a:r>
            <a:endParaRPr lang="en-US" sz="2400" dirty="0">
              <a:solidFill>
                <a:schemeClr val="tx2">
                  <a:lumMod val="75000"/>
                </a:schemeClr>
              </a:solidFill>
              <a:latin typeface="GillSans"/>
              <a:cs typeface="Arial" pitchFamily="34" charset="0"/>
            </a:endParaRPr>
          </a:p>
        </p:txBody>
      </p:sp>
      <p:pic>
        <p:nvPicPr>
          <p:cNvPr id="20" name="Picture 19">
            <a:extLst>
              <a:ext uri="{FF2B5EF4-FFF2-40B4-BE49-F238E27FC236}">
                <a16:creationId xmlns:a16="http://schemas.microsoft.com/office/drawing/2014/main" id="{9A3D4483-B7AF-4847-BA52-5DE421A1A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195" y="3518257"/>
            <a:ext cx="455078" cy="2965587"/>
          </a:xfrm>
          <a:prstGeom prst="rect">
            <a:avLst/>
          </a:prstGeom>
          <a:ln w="12700">
            <a:solidFill>
              <a:schemeClr val="tx1"/>
            </a:solidFill>
          </a:ln>
        </p:spPr>
      </p:pic>
      <p:pic>
        <p:nvPicPr>
          <p:cNvPr id="8" name="Picture 7" descr="Icon&#10;&#10;Description automatically generated">
            <a:extLst>
              <a:ext uri="{FF2B5EF4-FFF2-40B4-BE49-F238E27FC236}">
                <a16:creationId xmlns:a16="http://schemas.microsoft.com/office/drawing/2014/main" id="{764739C6-361E-4796-0A75-28AB74E2B6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pic>
        <p:nvPicPr>
          <p:cNvPr id="9" name="Picture 8">
            <a:extLst>
              <a:ext uri="{FF2B5EF4-FFF2-40B4-BE49-F238E27FC236}">
                <a16:creationId xmlns:a16="http://schemas.microsoft.com/office/drawing/2014/main" id="{7F85472B-81E6-9414-3CBA-046009B72573}"/>
              </a:ext>
            </a:extLst>
          </p:cNvPr>
          <p:cNvPicPr>
            <a:picLocks noChangeAspect="1"/>
          </p:cNvPicPr>
          <p:nvPr/>
        </p:nvPicPr>
        <p:blipFill rotWithShape="1">
          <a:blip r:embed="rId6"/>
          <a:srcRect l="44761" t="50000" r="42382" b="31829"/>
          <a:stretch/>
        </p:blipFill>
        <p:spPr>
          <a:xfrm>
            <a:off x="5526772" y="5964596"/>
            <a:ext cx="587828" cy="519248"/>
          </a:xfrm>
          <a:prstGeom prst="rect">
            <a:avLst/>
          </a:prstGeom>
        </p:spPr>
      </p:pic>
    </p:spTree>
    <p:extLst>
      <p:ext uri="{BB962C8B-B14F-4D97-AF65-F5344CB8AC3E}">
        <p14:creationId xmlns:p14="http://schemas.microsoft.com/office/powerpoint/2010/main" val="81536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08720"/>
            <a:ext cx="4543276" cy="5520417"/>
          </a:xfrm>
          <a:prstGeom prst="rect">
            <a:avLst/>
          </a:prstGeom>
          <a:noFill/>
          <a:ln w="3175">
            <a:solidFill>
              <a:schemeClr val="tx1"/>
            </a:solidFill>
            <a:miter lim="800000"/>
            <a:headEnd/>
            <a:tailEnd/>
          </a:ln>
        </p:spPr>
      </p:pic>
      <p:sp>
        <p:nvSpPr>
          <p:cNvPr id="9" name="Content Placeholder 9"/>
          <p:cNvSpPr txBox="1">
            <a:spLocks/>
          </p:cNvSpPr>
          <p:nvPr/>
        </p:nvSpPr>
        <p:spPr>
          <a:xfrm>
            <a:off x="4979034" y="2059708"/>
            <a:ext cx="3996444" cy="765758"/>
          </a:xfrm>
          <a:prstGeom prst="rect">
            <a:avLst/>
          </a:prstGeom>
        </p:spPr>
        <p:txBody>
          <a:bodyPr vert="horz" lIns="0" tIns="45720" rIns="0" bIns="45720" rtlCol="0">
            <a:noAutofit/>
          </a:bodyPr>
          <a:lstStyle/>
          <a:p>
            <a:pPr marL="342900" marR="0" lvl="0" indent="-342900" defTabSz="914400" eaLnBrk="1" fontAlgn="auto" latinLnBrk="0" hangingPunct="1">
              <a:lnSpc>
                <a:spcPct val="100000"/>
              </a:lnSpc>
              <a:spcBef>
                <a:spcPts val="1200"/>
              </a:spcBef>
              <a:spcAft>
                <a:spcPts val="1200"/>
              </a:spcAft>
              <a:buClrTx/>
              <a:buSzTx/>
              <a:buFont typeface="Arial" panose="020B0604020202020204" pitchFamily="34" charset="0"/>
              <a:buChar char="•"/>
              <a:tabLst/>
              <a:defRPr/>
            </a:pPr>
            <a:r>
              <a:rPr lang="en-US" sz="2200" b="1" dirty="0">
                <a:solidFill>
                  <a:srgbClr val="002060"/>
                </a:solidFill>
                <a:latin typeface="GillSans"/>
                <a:cs typeface="Arial" pitchFamily="34" charset="0"/>
              </a:rPr>
              <a:t>&gt;27% </a:t>
            </a:r>
            <a:r>
              <a:rPr lang="el-GR" sz="2200" dirty="0">
                <a:solidFill>
                  <a:srgbClr val="002060"/>
                </a:solidFill>
                <a:latin typeface="GillSans"/>
                <a:cs typeface="Arial" pitchFamily="34" charset="0"/>
              </a:rPr>
              <a:t>της χερσαίας έκτασης της χώρας</a:t>
            </a:r>
            <a:endParaRPr lang="en-US" sz="2200" dirty="0">
              <a:solidFill>
                <a:srgbClr val="002060"/>
              </a:solidFill>
              <a:latin typeface="GillSans"/>
              <a:cs typeface="Arial" pitchFamily="34" charset="0"/>
            </a:endParaRPr>
          </a:p>
          <a:p>
            <a:pPr marL="342900" marR="0" lvl="0" indent="-342900" defTabSz="914400" eaLnBrk="1" fontAlgn="auto" latinLnBrk="0" hangingPunct="1">
              <a:lnSpc>
                <a:spcPct val="100000"/>
              </a:lnSpc>
              <a:spcBef>
                <a:spcPct val="20000"/>
              </a:spcBef>
              <a:spcAft>
                <a:spcPts val="0"/>
              </a:spcAft>
              <a:buClrTx/>
              <a:buSzTx/>
              <a:buFont typeface="Arial" pitchFamily="34" charset="0"/>
              <a:buNone/>
              <a:tabLst/>
              <a:defRPr/>
            </a:pPr>
            <a:endParaRPr lang="el-GR" sz="2200" dirty="0">
              <a:solidFill>
                <a:srgbClr val="002060"/>
              </a:solidFill>
              <a:latin typeface="GillSans"/>
              <a:cs typeface="Arial" pitchFamily="34" charset="0"/>
            </a:endParaRPr>
          </a:p>
          <a:p>
            <a:pPr marR="0" lvl="0" defTabSz="914400" eaLnBrk="1" fontAlgn="auto" latinLnBrk="0" hangingPunct="1">
              <a:lnSpc>
                <a:spcPct val="100000"/>
              </a:lnSpc>
              <a:spcBef>
                <a:spcPts val="400"/>
              </a:spcBef>
              <a:spcAft>
                <a:spcPts val="400"/>
              </a:spcAft>
              <a:buClrTx/>
              <a:buSzTx/>
              <a:tabLst/>
              <a:defRPr/>
            </a:pPr>
            <a:endParaRPr kumimoji="0" lang="el-GR" sz="1800" b="0" i="0" u="none" strike="noStrike" kern="0" cap="none" spc="0" normalizeH="0" baseline="0" noProof="0" dirty="0">
              <a:ln>
                <a:noFill/>
              </a:ln>
              <a:solidFill>
                <a:prstClr val="white"/>
              </a:solidFill>
              <a:effectLst/>
              <a:uLnTx/>
              <a:uFillTx/>
            </a:endParaRPr>
          </a:p>
        </p:txBody>
      </p:sp>
      <p:sp>
        <p:nvSpPr>
          <p:cNvPr id="7" name="Rectangle 6">
            <a:extLst>
              <a:ext uri="{FF2B5EF4-FFF2-40B4-BE49-F238E27FC236}">
                <a16:creationId xmlns:a16="http://schemas.microsoft.com/office/drawing/2014/main" id="{C86DFB5E-39E8-4169-8D03-96792FD919D6}"/>
              </a:ext>
            </a:extLst>
          </p:cNvPr>
          <p:cNvSpPr/>
          <p:nvPr/>
        </p:nvSpPr>
        <p:spPr>
          <a:xfrm>
            <a:off x="114276" y="6466328"/>
            <a:ext cx="4385716" cy="369332"/>
          </a:xfrm>
          <a:prstGeom prst="rect">
            <a:avLst/>
          </a:prstGeom>
        </p:spPr>
        <p:txBody>
          <a:bodyPr wrap="square">
            <a:spAutoFit/>
          </a:bodyPr>
          <a:lstStyle/>
          <a:p>
            <a:r>
              <a:rPr lang="el-GR" dirty="0">
                <a:solidFill>
                  <a:sysClr val="windowText" lastClr="000000"/>
                </a:solidFill>
                <a:latin typeface="GillSans"/>
              </a:rPr>
              <a:t>Πηγή</a:t>
            </a:r>
            <a:r>
              <a:rPr lang="en-GB" dirty="0">
                <a:solidFill>
                  <a:sysClr val="windowText" lastClr="000000"/>
                </a:solidFill>
                <a:latin typeface="GillSans"/>
              </a:rPr>
              <a:t>: </a:t>
            </a:r>
            <a:r>
              <a:rPr lang="en-US" dirty="0">
                <a:solidFill>
                  <a:srgbClr val="002060"/>
                </a:solidFill>
                <a:latin typeface="GillSans"/>
                <a:cs typeface="Arial" pitchFamily="34" charset="0"/>
                <a:hlinkClick r:id="rId3"/>
              </a:rPr>
              <a:t>www.ypeka.gr</a:t>
            </a:r>
            <a:r>
              <a:rPr lang="el-GR" dirty="0">
                <a:solidFill>
                  <a:srgbClr val="002060"/>
                </a:solidFill>
                <a:latin typeface="GillSans"/>
                <a:cs typeface="Arial" pitchFamily="34" charset="0"/>
              </a:rPr>
              <a:t> </a:t>
            </a:r>
            <a:r>
              <a:rPr lang="en-US" dirty="0">
                <a:solidFill>
                  <a:srgbClr val="002060"/>
                </a:solidFill>
                <a:latin typeface="GillSans"/>
                <a:cs typeface="Arial" pitchFamily="34" charset="0"/>
              </a:rPr>
              <a:t> &amp; </a:t>
            </a:r>
            <a:r>
              <a:rPr lang="el-GR" dirty="0">
                <a:solidFill>
                  <a:srgbClr val="002060"/>
                </a:solidFill>
                <a:latin typeface="GillSans"/>
                <a:cs typeface="Arial" pitchFamily="34" charset="0"/>
              </a:rPr>
              <a:t>ΦΕΚ</a:t>
            </a:r>
            <a:r>
              <a:rPr lang="en-US" dirty="0">
                <a:solidFill>
                  <a:srgbClr val="002060"/>
                </a:solidFill>
                <a:latin typeface="GillSans"/>
                <a:cs typeface="Arial" pitchFamily="34" charset="0"/>
              </a:rPr>
              <a:t> 4432B/2017</a:t>
            </a:r>
            <a:endParaRPr lang="en-GB" dirty="0">
              <a:solidFill>
                <a:sysClr val="windowText" lastClr="000000"/>
              </a:solidFill>
              <a:latin typeface="GillSans"/>
            </a:endParaRPr>
          </a:p>
        </p:txBody>
      </p:sp>
      <p:graphicFrame>
        <p:nvGraphicFramePr>
          <p:cNvPr id="10" name="Diagram 9">
            <a:extLst>
              <a:ext uri="{FF2B5EF4-FFF2-40B4-BE49-F238E27FC236}">
                <a16:creationId xmlns:a16="http://schemas.microsoft.com/office/drawing/2014/main" id="{B37FB42B-354A-4539-BF04-4F812BD1F2D5}"/>
              </a:ext>
            </a:extLst>
          </p:cNvPr>
          <p:cNvGraphicFramePr/>
          <p:nvPr/>
        </p:nvGraphicFramePr>
        <p:xfrm>
          <a:off x="5454098" y="3140968"/>
          <a:ext cx="3024336"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ontent Placeholder 9">
            <a:extLst>
              <a:ext uri="{FF2B5EF4-FFF2-40B4-BE49-F238E27FC236}">
                <a16:creationId xmlns:a16="http://schemas.microsoft.com/office/drawing/2014/main" id="{882121BF-627F-4A5F-8085-1123D6CB4062}"/>
              </a:ext>
            </a:extLst>
          </p:cNvPr>
          <p:cNvSpPr txBox="1">
            <a:spLocks/>
          </p:cNvSpPr>
          <p:nvPr/>
        </p:nvSpPr>
        <p:spPr>
          <a:xfrm>
            <a:off x="4979034" y="6246574"/>
            <a:ext cx="3816424" cy="365125"/>
          </a:xfrm>
          <a:prstGeom prst="rect">
            <a:avLst/>
          </a:prstGeom>
        </p:spPr>
        <p:txBody>
          <a:bodyPr vert="horz" lIns="0" tIns="45720" rIns="0" bIns="45720" rtlCol="0">
            <a:noAutofit/>
          </a:bodyPr>
          <a:lstStyle/>
          <a:p>
            <a:pPr marL="342900" marR="0" lvl="0" indent="-342900" defTabSz="914400" eaLnBrk="1" fontAlgn="auto" latinLnBrk="0" hangingPunct="1">
              <a:lnSpc>
                <a:spcPct val="100000"/>
              </a:lnSpc>
              <a:spcBef>
                <a:spcPct val="20000"/>
              </a:spcBef>
              <a:spcAft>
                <a:spcPts val="0"/>
              </a:spcAft>
              <a:buClrTx/>
              <a:buSzTx/>
              <a:buFont typeface="Arial" pitchFamily="34" charset="0"/>
              <a:buNone/>
              <a:tabLst/>
              <a:defRPr/>
            </a:pPr>
            <a:r>
              <a:rPr kumimoji="0" lang="en-US" sz="1700" b="0" i="0" u="none" strike="noStrike" kern="0" cap="none" spc="0" normalizeH="0" baseline="0" noProof="0" dirty="0">
                <a:ln>
                  <a:noFill/>
                </a:ln>
                <a:solidFill>
                  <a:prstClr val="black"/>
                </a:solidFill>
                <a:effectLst/>
                <a:uLnTx/>
                <a:uFillTx/>
                <a:latin typeface="GillSans"/>
              </a:rPr>
              <a:t>* </a:t>
            </a:r>
            <a:r>
              <a:rPr kumimoji="0" lang="en-US" sz="1700" b="0" i="1" u="none" strike="noStrike" kern="0" cap="none" spc="0" normalizeH="0" baseline="0" noProof="0" dirty="0">
                <a:ln>
                  <a:noFill/>
                </a:ln>
                <a:solidFill>
                  <a:prstClr val="black"/>
                </a:solidFill>
                <a:effectLst/>
                <a:uLnTx/>
                <a:uFillTx/>
                <a:latin typeface="GillSans"/>
              </a:rPr>
              <a:t>26 sites </a:t>
            </a:r>
            <a:r>
              <a:rPr kumimoji="0" lang="el-GR" sz="1700" b="0" i="1" u="none" strike="noStrike" kern="0" cap="none" spc="0" normalizeH="0" baseline="0" noProof="0" dirty="0">
                <a:ln>
                  <a:noFill/>
                </a:ln>
                <a:solidFill>
                  <a:prstClr val="black"/>
                </a:solidFill>
                <a:effectLst/>
                <a:uLnTx/>
                <a:uFillTx/>
                <a:latin typeface="GillSans"/>
              </a:rPr>
              <a:t>είναι συγχρόνως</a:t>
            </a:r>
            <a:r>
              <a:rPr kumimoji="0" lang="en-US" sz="1700" b="0" i="1" u="none" strike="noStrike" kern="0" cap="none" spc="0" normalizeH="0" baseline="0" noProof="0" dirty="0">
                <a:ln>
                  <a:noFill/>
                </a:ln>
                <a:solidFill>
                  <a:prstClr val="black"/>
                </a:solidFill>
                <a:effectLst/>
                <a:uLnTx/>
                <a:uFillTx/>
                <a:latin typeface="GillSans"/>
              </a:rPr>
              <a:t> SCIs &amp; SPAs</a:t>
            </a:r>
            <a:endParaRPr kumimoji="0" lang="el-GR" sz="1800" b="0" i="0" u="none" strike="noStrike" kern="0" cap="none" spc="0" normalizeH="0" baseline="0" noProof="0" dirty="0">
              <a:ln>
                <a:noFill/>
              </a:ln>
              <a:solidFill>
                <a:prstClr val="white"/>
              </a:solidFill>
              <a:effectLst/>
              <a:uLnTx/>
              <a:uFillTx/>
            </a:endParaRPr>
          </a:p>
        </p:txBody>
      </p:sp>
      <p:sp>
        <p:nvSpPr>
          <p:cNvPr id="11" name="Title 1">
            <a:extLst>
              <a:ext uri="{FF2B5EF4-FFF2-40B4-BE49-F238E27FC236}">
                <a16:creationId xmlns:a16="http://schemas.microsoft.com/office/drawing/2014/main" id="{029D8D8F-A05A-4EAF-F219-6271087CEF2F}"/>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lang="en-US" b="1" dirty="0">
                <a:solidFill>
                  <a:schemeClr val="bg1"/>
                </a:solidFill>
                <a:latin typeface="Calibri" pitchFamily="34" charset="0"/>
                <a:cs typeface="Calibri" pitchFamily="34" charset="0"/>
              </a:rPr>
              <a:t>To </a:t>
            </a:r>
            <a:r>
              <a:rPr lang="el-GR" b="1" dirty="0">
                <a:solidFill>
                  <a:schemeClr val="bg1"/>
                </a:solidFill>
                <a:latin typeface="Calibri" pitchFamily="34" charset="0"/>
                <a:cs typeface="Calibri" pitchFamily="34" charset="0"/>
              </a:rPr>
              <a:t>Δίκτυο </a:t>
            </a:r>
            <a:r>
              <a:rPr lang="en-US" b="1" dirty="0">
                <a:solidFill>
                  <a:schemeClr val="bg1"/>
                </a:solidFill>
                <a:latin typeface="Calibri" pitchFamily="34" charset="0"/>
                <a:cs typeface="Calibri" pitchFamily="34" charset="0"/>
              </a:rPr>
              <a:t>Natura 2000 </a:t>
            </a:r>
            <a:r>
              <a:rPr lang="el-GR" b="1" dirty="0">
                <a:solidFill>
                  <a:schemeClr val="bg1"/>
                </a:solidFill>
                <a:latin typeface="Calibri" pitchFamily="34" charset="0"/>
                <a:cs typeface="Calibri" pitchFamily="34" charset="0"/>
              </a:rPr>
              <a:t>στην Ελλάδα</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12" name="Picture 11" descr="Icon&#10;&#10;Description automatically generated">
            <a:extLst>
              <a:ext uri="{FF2B5EF4-FFF2-40B4-BE49-F238E27FC236}">
                <a16:creationId xmlns:a16="http://schemas.microsoft.com/office/drawing/2014/main" id="{2EE4C913-C21B-02EC-C8BF-941DD3C94D6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Tree>
    <p:extLst>
      <p:ext uri="{BB962C8B-B14F-4D97-AF65-F5344CB8AC3E}">
        <p14:creationId xmlns:p14="http://schemas.microsoft.com/office/powerpoint/2010/main" val="28190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48" y="1024805"/>
            <a:ext cx="4860000" cy="571656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46" y="1007561"/>
            <a:ext cx="4860202" cy="5716800"/>
          </a:xfrm>
          <a:prstGeom prst="rect">
            <a:avLst/>
          </a:prstGeom>
          <a:noFill/>
          <a:ln w="9525">
            <a:noFill/>
            <a:miter lim="800000"/>
            <a:headEnd/>
            <a:tailEnd/>
          </a:ln>
        </p:spPr>
      </p:pic>
      <p:sp>
        <p:nvSpPr>
          <p:cNvPr id="12" name="Rounded Rectangle 7">
            <a:extLst>
              <a:ext uri="{FF2B5EF4-FFF2-40B4-BE49-F238E27FC236}">
                <a16:creationId xmlns:a16="http://schemas.microsoft.com/office/drawing/2014/main" id="{42934EA4-2729-4077-8120-7A453AF1D724}"/>
              </a:ext>
            </a:extLst>
          </p:cNvPr>
          <p:cNvSpPr/>
          <p:nvPr/>
        </p:nvSpPr>
        <p:spPr>
          <a:xfrm>
            <a:off x="5652120" y="3645024"/>
            <a:ext cx="2880000" cy="1260000"/>
          </a:xfrm>
          <a:prstGeom prst="roundRect">
            <a:avLst/>
          </a:prstGeom>
          <a:solidFill>
            <a:srgbClr val="92D05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36000" rIns="0" bIns="36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l-GR" sz="3000" b="1" i="0" u="none" strike="noStrike" kern="0" cap="none" spc="0" normalizeH="0" baseline="0" noProof="0" dirty="0">
                <a:ln>
                  <a:noFill/>
                </a:ln>
                <a:solidFill>
                  <a:srgbClr val="1F497D">
                    <a:lumMod val="75000"/>
                  </a:srgbClr>
                </a:solidFill>
                <a:effectLst/>
                <a:uLnTx/>
                <a:uFillTx/>
                <a:latin typeface="GillSans"/>
                <a:ea typeface="+mn-ea"/>
                <a:cs typeface="+mn-cs"/>
              </a:rPr>
              <a:t>37,1%</a:t>
            </a:r>
            <a:r>
              <a:rPr kumimoji="0" lang="el-GR" sz="2400" b="1" i="0" u="none" strike="noStrike" kern="0" cap="none" spc="0" normalizeH="0" baseline="0" noProof="0" dirty="0">
                <a:ln>
                  <a:noFill/>
                </a:ln>
                <a:solidFill>
                  <a:srgbClr val="1F497D">
                    <a:lumMod val="75000"/>
                  </a:srgbClr>
                </a:solidFill>
                <a:effectLst/>
                <a:uLnTx/>
                <a:uFillTx/>
                <a:latin typeface="GillSans"/>
                <a:ea typeface="+mn-ea"/>
                <a:cs typeface="+mn-cs"/>
              </a:rPr>
              <a:t> </a:t>
            </a:r>
            <a:endParaRPr kumimoji="0" lang="en-US" sz="2400" b="1" i="0" u="none" strike="noStrike" kern="0" cap="none" spc="0" normalizeH="0" baseline="0" noProof="0" dirty="0">
              <a:ln>
                <a:noFill/>
              </a:ln>
              <a:solidFill>
                <a:srgbClr val="1F497D">
                  <a:lumMod val="75000"/>
                </a:srgbClr>
              </a:solidFill>
              <a:effectLst/>
              <a:uLnTx/>
              <a:uFillTx/>
              <a:latin typeface="GillSans"/>
              <a:ea typeface="+mn-ea"/>
              <a:cs typeface="+mn-cs"/>
            </a:endParaRPr>
          </a:p>
          <a:p>
            <a:pPr marL="0" marR="0" lvl="0" indent="0" algn="ctr" defTabSz="914400" eaLnBrk="1" fontAlgn="auto" latinLnBrk="0" hangingPunct="1">
              <a:lnSpc>
                <a:spcPct val="90000"/>
              </a:lnSpc>
              <a:spcBef>
                <a:spcPts val="0"/>
              </a:spcBef>
              <a:spcAft>
                <a:spcPts val="0"/>
              </a:spcAft>
              <a:buClrTx/>
              <a:buSzTx/>
              <a:buFontTx/>
              <a:buNone/>
              <a:tabLst/>
              <a:defRPr/>
            </a:pPr>
            <a:r>
              <a:rPr lang="el-GR" sz="2200" b="1" kern="0" dirty="0">
                <a:solidFill>
                  <a:srgbClr val="1F497D">
                    <a:lumMod val="75000"/>
                  </a:srgbClr>
                </a:solidFill>
                <a:latin typeface="GillSans"/>
              </a:rPr>
              <a:t>κ</a:t>
            </a:r>
            <a:r>
              <a:rPr kumimoji="0" lang="el-GR" sz="2200" b="1" i="0" u="none" strike="noStrike" kern="0" cap="none" spc="0" normalizeH="0" baseline="0" noProof="0" dirty="0" err="1">
                <a:ln>
                  <a:noFill/>
                </a:ln>
                <a:solidFill>
                  <a:srgbClr val="1F497D">
                    <a:lumMod val="75000"/>
                  </a:srgbClr>
                </a:solidFill>
                <a:effectLst/>
                <a:uLnTx/>
                <a:uFillTx/>
                <a:latin typeface="GillSans"/>
                <a:ea typeface="+mn-ea"/>
                <a:cs typeface="+mn-cs"/>
              </a:rPr>
              <a:t>άλυψη</a:t>
            </a:r>
            <a:r>
              <a:rPr kumimoji="0" lang="el-GR" sz="2200" b="1" i="0" u="none" strike="noStrike" kern="0" cap="none" spc="0" normalizeH="0" noProof="0" dirty="0">
                <a:ln>
                  <a:noFill/>
                </a:ln>
                <a:solidFill>
                  <a:srgbClr val="1F497D">
                    <a:lumMod val="75000"/>
                  </a:srgbClr>
                </a:solidFill>
                <a:effectLst/>
                <a:uLnTx/>
                <a:uFillTx/>
                <a:latin typeface="GillSans"/>
                <a:ea typeface="+mn-ea"/>
                <a:cs typeface="+mn-cs"/>
              </a:rPr>
              <a:t> δικτύου Ν</a:t>
            </a:r>
            <a:r>
              <a:rPr kumimoji="0" lang="en-US" sz="2200" b="1" i="0" u="none" strike="noStrike" kern="0" cap="none" spc="0" normalizeH="0" noProof="0" dirty="0" err="1">
                <a:ln>
                  <a:noFill/>
                </a:ln>
                <a:solidFill>
                  <a:srgbClr val="1F497D">
                    <a:lumMod val="75000"/>
                  </a:srgbClr>
                </a:solidFill>
                <a:effectLst/>
                <a:uLnTx/>
                <a:uFillTx/>
                <a:latin typeface="GillSans"/>
                <a:ea typeface="+mn-ea"/>
                <a:cs typeface="+mn-cs"/>
              </a:rPr>
              <a:t>atura</a:t>
            </a:r>
            <a:r>
              <a:rPr kumimoji="0" lang="en-US" sz="2200" b="1" i="0" u="none" strike="noStrike" kern="0" cap="none" spc="0" normalizeH="0" noProof="0" dirty="0">
                <a:ln>
                  <a:noFill/>
                </a:ln>
                <a:solidFill>
                  <a:srgbClr val="1F497D">
                    <a:lumMod val="75000"/>
                  </a:srgbClr>
                </a:solidFill>
                <a:effectLst/>
                <a:uLnTx/>
                <a:uFillTx/>
                <a:latin typeface="GillSans"/>
                <a:ea typeface="+mn-ea"/>
                <a:cs typeface="+mn-cs"/>
              </a:rPr>
              <a:t> </a:t>
            </a:r>
            <a:r>
              <a:rPr kumimoji="0" lang="el-GR" sz="2200" b="1" i="0" u="none" strike="noStrike" kern="0" cap="none" spc="0" normalizeH="0" noProof="0" dirty="0">
                <a:ln>
                  <a:noFill/>
                </a:ln>
                <a:solidFill>
                  <a:srgbClr val="1F497D">
                    <a:lumMod val="75000"/>
                  </a:srgbClr>
                </a:solidFill>
                <a:effectLst/>
                <a:uLnTx/>
                <a:uFillTx/>
                <a:latin typeface="GillSans"/>
                <a:ea typeface="+mn-ea"/>
                <a:cs typeface="+mn-cs"/>
              </a:rPr>
              <a:t>2000</a:t>
            </a:r>
            <a:endParaRPr kumimoji="0" lang="en-GB" sz="2200" b="0" i="0" u="none" strike="noStrike" kern="0" cap="none" spc="0" normalizeH="0" baseline="0" noProof="0" dirty="0">
              <a:ln>
                <a:noFill/>
              </a:ln>
              <a:solidFill>
                <a:srgbClr val="1F497D">
                  <a:lumMod val="75000"/>
                </a:srgbClr>
              </a:solidFill>
              <a:effectLst/>
              <a:uLnTx/>
              <a:uFillTx/>
              <a:latin typeface="GillSans"/>
              <a:ea typeface="+mn-ea"/>
              <a:cs typeface="+mn-cs"/>
            </a:endParaRPr>
          </a:p>
        </p:txBody>
      </p:sp>
      <p:sp>
        <p:nvSpPr>
          <p:cNvPr id="13" name="Rounded Rectangle 6">
            <a:extLst>
              <a:ext uri="{FF2B5EF4-FFF2-40B4-BE49-F238E27FC236}">
                <a16:creationId xmlns:a16="http://schemas.microsoft.com/office/drawing/2014/main" id="{A874D12F-24A3-4A52-AF38-36BBC3770598}"/>
              </a:ext>
            </a:extLst>
          </p:cNvPr>
          <p:cNvSpPr/>
          <p:nvPr/>
        </p:nvSpPr>
        <p:spPr>
          <a:xfrm>
            <a:off x="5636398" y="1444308"/>
            <a:ext cx="2880000" cy="1264612"/>
          </a:xfrm>
          <a:prstGeom prst="roundRect">
            <a:avLst/>
          </a:prstGeom>
          <a:solidFill>
            <a:srgbClr val="4F81BD">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3600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200" b="1" kern="0" dirty="0">
                <a:solidFill>
                  <a:prstClr val="white"/>
                </a:solidFill>
                <a:latin typeface="GillSans"/>
              </a:rPr>
              <a:t>Εστίαση σε περιοχές πάνω από </a:t>
            </a:r>
            <a:r>
              <a:rPr kumimoji="0" lang="en-US" sz="2600" b="1" i="0" u="none" strike="noStrike" kern="0" cap="none" spc="0" normalizeH="0" baseline="0" noProof="0" dirty="0">
                <a:ln>
                  <a:noFill/>
                </a:ln>
                <a:solidFill>
                  <a:prstClr val="white"/>
                </a:solidFill>
                <a:effectLst/>
                <a:uLnTx/>
                <a:uFillTx/>
                <a:latin typeface="GillSans"/>
                <a:ea typeface="+mn-ea"/>
                <a:cs typeface="+mn-cs"/>
              </a:rPr>
              <a:t>500 m</a:t>
            </a:r>
            <a:endParaRPr kumimoji="0" lang="en-GB" sz="2600" b="1" i="1" u="none" strike="noStrike" kern="0" cap="none" spc="0" normalizeH="0" baseline="0" noProof="0" dirty="0">
              <a:ln>
                <a:noFill/>
              </a:ln>
              <a:solidFill>
                <a:prstClr val="white"/>
              </a:solidFill>
              <a:effectLst/>
              <a:uLnTx/>
              <a:uFillTx/>
              <a:latin typeface="GillSans"/>
              <a:ea typeface="+mn-ea"/>
              <a:cs typeface="+mn-cs"/>
            </a:endParaRPr>
          </a:p>
        </p:txBody>
      </p:sp>
      <p:sp>
        <p:nvSpPr>
          <p:cNvPr id="15" name="Right Arrow 8">
            <a:extLst>
              <a:ext uri="{FF2B5EF4-FFF2-40B4-BE49-F238E27FC236}">
                <a16:creationId xmlns:a16="http://schemas.microsoft.com/office/drawing/2014/main" id="{07E276CC-529F-4131-AD0A-68E8C2F0252A}"/>
              </a:ext>
            </a:extLst>
          </p:cNvPr>
          <p:cNvSpPr/>
          <p:nvPr/>
        </p:nvSpPr>
        <p:spPr>
          <a:xfrm rot="5400000">
            <a:off x="6768244" y="2960948"/>
            <a:ext cx="607870" cy="391846"/>
          </a:xfrm>
          <a:prstGeom prst="rightArrow">
            <a:avLst/>
          </a:prstGeom>
          <a:solidFill>
            <a:srgbClr val="4F81BD">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itle 1">
            <a:extLst>
              <a:ext uri="{FF2B5EF4-FFF2-40B4-BE49-F238E27FC236}">
                <a16:creationId xmlns:a16="http://schemas.microsoft.com/office/drawing/2014/main" id="{6B151BC5-C973-3841-B928-0D1A7A8FA549}"/>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kumimoji="0" lang="en-US"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Natura 2000 </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στην Ελλάδα</a:t>
            </a:r>
          </a:p>
        </p:txBody>
      </p:sp>
      <p:pic>
        <p:nvPicPr>
          <p:cNvPr id="9" name="Picture 8" descr="Icon&#10;&#10;Description automatically generated">
            <a:extLst>
              <a:ext uri="{FF2B5EF4-FFF2-40B4-BE49-F238E27FC236}">
                <a16:creationId xmlns:a16="http://schemas.microsoft.com/office/drawing/2014/main" id="{18567D4E-A8FA-05E2-B128-97F6908550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Tree>
    <p:extLst>
      <p:ext uri="{BB962C8B-B14F-4D97-AF65-F5344CB8AC3E}">
        <p14:creationId xmlns:p14="http://schemas.microsoft.com/office/powerpoint/2010/main" val="29433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446" y="6522691"/>
            <a:ext cx="4283967" cy="338554"/>
          </a:xfrm>
          <a:prstGeom prst="rect">
            <a:avLst/>
          </a:prstGeom>
        </p:spPr>
        <p:txBody>
          <a:bodyPr wrap="square">
            <a:spAutoFit/>
          </a:bodyPr>
          <a:lstStyle/>
          <a:p>
            <a:r>
              <a:rPr lang="el-GR" sz="1600" dirty="0">
                <a:solidFill>
                  <a:sysClr val="windowText" lastClr="000000"/>
                </a:solidFill>
                <a:latin typeface="GillSans"/>
              </a:rPr>
              <a:t>Πηγή</a:t>
            </a:r>
            <a:r>
              <a:rPr lang="en-GB" sz="1600" dirty="0">
                <a:solidFill>
                  <a:sysClr val="windowText" lastClr="000000"/>
                </a:solidFill>
                <a:latin typeface="GillSans"/>
              </a:rPr>
              <a:t>: </a:t>
            </a:r>
            <a:r>
              <a:rPr lang="el-GR" sz="1600" dirty="0">
                <a:solidFill>
                  <a:sysClr val="windowText" lastClr="000000"/>
                </a:solidFill>
                <a:latin typeface="GillSans"/>
              </a:rPr>
              <a:t>ΡΑΕ, ΕΛΕΤΑΕΝ, 12/2021</a:t>
            </a:r>
            <a:endParaRPr lang="en-GB" sz="1600" dirty="0">
              <a:solidFill>
                <a:sysClr val="windowText" lastClr="000000"/>
              </a:solidFill>
              <a:latin typeface="GillSans"/>
            </a:endParaRPr>
          </a:p>
        </p:txBody>
      </p:sp>
      <p:sp>
        <p:nvSpPr>
          <p:cNvPr id="7" name="Rounded Rectangle 6"/>
          <p:cNvSpPr/>
          <p:nvPr/>
        </p:nvSpPr>
        <p:spPr>
          <a:xfrm>
            <a:off x="5904408" y="1232896"/>
            <a:ext cx="2340000" cy="1044000"/>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defRPr/>
            </a:pPr>
            <a:r>
              <a:rPr lang="en-US" sz="2000" b="1" dirty="0">
                <a:solidFill>
                  <a:schemeClr val="bg1"/>
                </a:solidFill>
                <a:latin typeface="GillSans"/>
              </a:rPr>
              <a:t>4.451 MW</a:t>
            </a:r>
          </a:p>
          <a:p>
            <a:pPr algn="ctr">
              <a:defRPr/>
            </a:pPr>
            <a:r>
              <a:rPr lang="en-US" sz="2000" b="1" dirty="0">
                <a:solidFill>
                  <a:schemeClr val="bg1"/>
                </a:solidFill>
                <a:latin typeface="GillSans"/>
              </a:rPr>
              <a:t>(</a:t>
            </a:r>
            <a:r>
              <a:rPr lang="el-GR" sz="2000" b="1" dirty="0">
                <a:solidFill>
                  <a:schemeClr val="bg1"/>
                </a:solidFill>
                <a:latin typeface="GillSans"/>
              </a:rPr>
              <a:t>2.</a:t>
            </a:r>
            <a:r>
              <a:rPr lang="en-US" sz="2000" b="1" dirty="0">
                <a:solidFill>
                  <a:schemeClr val="bg1"/>
                </a:solidFill>
                <a:latin typeface="GillSans"/>
              </a:rPr>
              <a:t>751 </a:t>
            </a:r>
            <a:r>
              <a:rPr lang="el-GR" sz="2000" b="1" dirty="0">
                <a:solidFill>
                  <a:schemeClr val="bg1"/>
                </a:solidFill>
                <a:latin typeface="GillSans"/>
              </a:rPr>
              <a:t>Α/Γ</a:t>
            </a:r>
            <a:r>
              <a:rPr lang="en-US" sz="2000" b="1" dirty="0">
                <a:solidFill>
                  <a:schemeClr val="bg1"/>
                </a:solidFill>
                <a:latin typeface="GillSans"/>
              </a:rPr>
              <a:t>)</a:t>
            </a:r>
            <a:endParaRPr lang="en-GB" sz="2000" b="1" dirty="0">
              <a:solidFill>
                <a:schemeClr val="bg1"/>
              </a:solidFill>
              <a:latin typeface="GillSans"/>
            </a:endParaRPr>
          </a:p>
        </p:txBody>
      </p:sp>
      <p:sp>
        <p:nvSpPr>
          <p:cNvPr id="8" name="Right Arrow 7"/>
          <p:cNvSpPr/>
          <p:nvPr/>
        </p:nvSpPr>
        <p:spPr>
          <a:xfrm rot="5400000">
            <a:off x="6855974" y="2421028"/>
            <a:ext cx="463854" cy="391846"/>
          </a:xfrm>
          <a:prstGeom prst="rightArrow">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 name="Rounded Rectangle 8"/>
          <p:cNvSpPr/>
          <p:nvPr/>
        </p:nvSpPr>
        <p:spPr>
          <a:xfrm>
            <a:off x="6064114" y="2889080"/>
            <a:ext cx="2052000" cy="122413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lvl="0" algn="ctr">
              <a:defRPr/>
            </a:pPr>
            <a:r>
              <a:rPr lang="en-US" sz="2000" b="1" dirty="0">
                <a:solidFill>
                  <a:srgbClr val="A82A60"/>
                </a:solidFill>
                <a:latin typeface="GillSans"/>
              </a:rPr>
              <a:t>N2000:</a:t>
            </a:r>
            <a:endParaRPr lang="el-GR" sz="2000" b="1" dirty="0">
              <a:solidFill>
                <a:srgbClr val="A82A60"/>
              </a:solidFill>
            </a:endParaRPr>
          </a:p>
          <a:p>
            <a:pPr algn="ctr">
              <a:defRPr/>
            </a:pPr>
            <a:r>
              <a:rPr lang="el-GR" sz="2000" b="1" dirty="0">
                <a:solidFill>
                  <a:schemeClr val="tx2">
                    <a:lumMod val="75000"/>
                  </a:schemeClr>
                </a:solidFill>
                <a:latin typeface="GillSans"/>
              </a:rPr>
              <a:t>1.031,8</a:t>
            </a:r>
            <a:r>
              <a:rPr lang="en-US" sz="2000" b="1" dirty="0">
                <a:solidFill>
                  <a:schemeClr val="tx2">
                    <a:lumMod val="75000"/>
                  </a:schemeClr>
                </a:solidFill>
                <a:latin typeface="GillSans"/>
              </a:rPr>
              <a:t> MW</a:t>
            </a:r>
          </a:p>
          <a:p>
            <a:pPr algn="ctr">
              <a:defRPr/>
            </a:pPr>
            <a:r>
              <a:rPr lang="en-US" sz="2000" b="1" dirty="0">
                <a:solidFill>
                  <a:schemeClr val="tx2">
                    <a:lumMod val="75000"/>
                  </a:schemeClr>
                </a:solidFill>
                <a:latin typeface="GillSans"/>
              </a:rPr>
              <a:t>(</a:t>
            </a:r>
            <a:r>
              <a:rPr lang="el-GR" sz="2000" b="1" dirty="0">
                <a:solidFill>
                  <a:schemeClr val="tx2">
                    <a:lumMod val="75000"/>
                  </a:schemeClr>
                </a:solidFill>
                <a:latin typeface="GillSans"/>
              </a:rPr>
              <a:t>724</a:t>
            </a:r>
            <a:r>
              <a:rPr lang="en-US" sz="2000" b="1" dirty="0">
                <a:solidFill>
                  <a:schemeClr val="tx2">
                    <a:lumMod val="75000"/>
                  </a:schemeClr>
                </a:solidFill>
                <a:latin typeface="GillSans"/>
              </a:rPr>
              <a:t> </a:t>
            </a:r>
            <a:r>
              <a:rPr lang="el-GR" sz="2000" b="1" dirty="0">
                <a:solidFill>
                  <a:schemeClr val="tx2">
                    <a:lumMod val="75000"/>
                  </a:schemeClr>
                </a:solidFill>
                <a:latin typeface="GillSans"/>
              </a:rPr>
              <a:t>Α/Γ</a:t>
            </a:r>
            <a:r>
              <a:rPr lang="en-US" sz="2000" b="1" dirty="0">
                <a:solidFill>
                  <a:schemeClr val="tx2">
                    <a:lumMod val="75000"/>
                  </a:schemeClr>
                </a:solidFill>
                <a:latin typeface="GillSans"/>
              </a:rPr>
              <a:t>)</a:t>
            </a:r>
            <a:endParaRPr lang="en-GB" sz="2000" b="1" dirty="0">
              <a:solidFill>
                <a:schemeClr val="tx2">
                  <a:lumMod val="75000"/>
                </a:schemeClr>
              </a:solidFill>
              <a:latin typeface="GillSans"/>
            </a:endParaRPr>
          </a:p>
        </p:txBody>
      </p:sp>
      <p:sp>
        <p:nvSpPr>
          <p:cNvPr id="10" name="Rounded Rectangle 9"/>
          <p:cNvSpPr/>
          <p:nvPr/>
        </p:nvSpPr>
        <p:spPr>
          <a:xfrm>
            <a:off x="5940408" y="4689280"/>
            <a:ext cx="2304000" cy="100800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lnSpc>
                <a:spcPct val="90000"/>
              </a:lnSpc>
              <a:defRPr/>
            </a:pPr>
            <a:r>
              <a:rPr lang="el-GR" sz="2000" b="1" dirty="0">
                <a:solidFill>
                  <a:srgbClr val="1F497D">
                    <a:lumMod val="75000"/>
                  </a:srgbClr>
                </a:solidFill>
                <a:latin typeface="GillSans"/>
              </a:rPr>
              <a:t>26,3% </a:t>
            </a:r>
            <a:endParaRPr lang="en-US" sz="2000" b="1" dirty="0">
              <a:solidFill>
                <a:srgbClr val="1F497D">
                  <a:lumMod val="75000"/>
                </a:srgbClr>
              </a:solidFill>
              <a:latin typeface="GillSans"/>
            </a:endParaRPr>
          </a:p>
          <a:p>
            <a:pPr algn="ctr">
              <a:lnSpc>
                <a:spcPct val="90000"/>
              </a:lnSpc>
              <a:defRPr/>
            </a:pPr>
            <a:r>
              <a:rPr lang="el-GR" sz="2000" b="1" dirty="0">
                <a:solidFill>
                  <a:srgbClr val="1F497D">
                    <a:lumMod val="75000"/>
                  </a:srgbClr>
                </a:solidFill>
                <a:latin typeface="GillSans"/>
              </a:rPr>
              <a:t>εντός</a:t>
            </a:r>
            <a:r>
              <a:rPr lang="en-US" sz="2000" b="1" dirty="0">
                <a:solidFill>
                  <a:srgbClr val="1F497D">
                    <a:lumMod val="75000"/>
                  </a:srgbClr>
                </a:solidFill>
                <a:latin typeface="GillSans"/>
              </a:rPr>
              <a:t> N200</a:t>
            </a:r>
            <a:r>
              <a:rPr lang="el-GR" sz="2000" b="1" dirty="0">
                <a:solidFill>
                  <a:srgbClr val="1F497D">
                    <a:lumMod val="75000"/>
                  </a:srgbClr>
                </a:solidFill>
                <a:latin typeface="GillSans"/>
              </a:rPr>
              <a:t>0</a:t>
            </a:r>
            <a:endParaRPr lang="en-US" sz="2000" b="1" dirty="0">
              <a:solidFill>
                <a:srgbClr val="1F497D">
                  <a:lumMod val="75000"/>
                </a:srgbClr>
              </a:solidFill>
              <a:latin typeface="GillSans"/>
            </a:endParaRPr>
          </a:p>
        </p:txBody>
      </p:sp>
      <p:sp>
        <p:nvSpPr>
          <p:cNvPr id="11" name="Right Arrow 10"/>
          <p:cNvSpPr/>
          <p:nvPr/>
        </p:nvSpPr>
        <p:spPr>
          <a:xfrm rot="5400000">
            <a:off x="6856294" y="4221321"/>
            <a:ext cx="463854" cy="391846"/>
          </a:xfrm>
          <a:prstGeom prst="rightArrow">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12" name="Picture 11" descr="Map&#10;&#10;Description automatically generated">
            <a:extLst>
              <a:ext uri="{FF2B5EF4-FFF2-40B4-BE49-F238E27FC236}">
                <a16:creationId xmlns:a16="http://schemas.microsoft.com/office/drawing/2014/main" id="{EA547711-7D47-478A-9E08-820B56DF0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6" y="1003389"/>
            <a:ext cx="5766630" cy="5437427"/>
          </a:xfrm>
          <a:prstGeom prst="rect">
            <a:avLst/>
          </a:prstGeom>
        </p:spPr>
      </p:pic>
      <p:sp>
        <p:nvSpPr>
          <p:cNvPr id="13" name="Title 1">
            <a:extLst>
              <a:ext uri="{FF2B5EF4-FFF2-40B4-BE49-F238E27FC236}">
                <a16:creationId xmlns:a16="http://schemas.microsoft.com/office/drawing/2014/main" id="{CBFF36D5-D8DD-491C-D3C2-A369363ED6F0}"/>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lang="el-GR" b="1" dirty="0">
                <a:solidFill>
                  <a:schemeClr val="bg1"/>
                </a:solidFill>
                <a:latin typeface="Calibri" pitchFamily="34" charset="0"/>
                <a:cs typeface="Calibri" pitchFamily="34" charset="0"/>
              </a:rPr>
              <a:t>Αιολική ενέργεια </a:t>
            </a:r>
            <a:r>
              <a:rPr lang="en-US" b="1" dirty="0">
                <a:solidFill>
                  <a:schemeClr val="bg1"/>
                </a:solidFill>
                <a:latin typeface="Calibri" pitchFamily="34" charset="0"/>
                <a:cs typeface="Calibri" pitchFamily="34" charset="0"/>
              </a:rPr>
              <a:t>&amp; Natura 2000 (</a:t>
            </a:r>
            <a:r>
              <a:rPr lang="el-GR" b="1" dirty="0">
                <a:solidFill>
                  <a:schemeClr val="bg1"/>
                </a:solidFill>
                <a:latin typeface="Calibri" pitchFamily="34" charset="0"/>
                <a:cs typeface="Calibri" pitchFamily="34" charset="0"/>
              </a:rPr>
              <a:t>εν λειτουργία έργα) [1]</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14" name="Picture 13" descr="Icon&#10;&#10;Description automatically generated">
            <a:extLst>
              <a:ext uri="{FF2B5EF4-FFF2-40B4-BE49-F238E27FC236}">
                <a16:creationId xmlns:a16="http://schemas.microsoft.com/office/drawing/2014/main" id="{1437B814-3F29-0C76-FC77-7E5A67A3FD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446" y="6522691"/>
            <a:ext cx="4283967" cy="338554"/>
          </a:xfrm>
          <a:prstGeom prst="rect">
            <a:avLst/>
          </a:prstGeom>
        </p:spPr>
        <p:txBody>
          <a:bodyPr wrap="square">
            <a:spAutoFit/>
          </a:bodyPr>
          <a:lstStyle/>
          <a:p>
            <a:r>
              <a:rPr lang="el-GR" sz="1600" dirty="0">
                <a:solidFill>
                  <a:sysClr val="windowText" lastClr="000000"/>
                </a:solidFill>
                <a:latin typeface="GillSans"/>
              </a:rPr>
              <a:t>Πηγή</a:t>
            </a:r>
            <a:r>
              <a:rPr lang="en-GB" sz="1600" dirty="0">
                <a:solidFill>
                  <a:sysClr val="windowText" lastClr="000000"/>
                </a:solidFill>
                <a:latin typeface="GillSans"/>
              </a:rPr>
              <a:t>: </a:t>
            </a:r>
            <a:r>
              <a:rPr lang="el-GR" sz="1600" dirty="0">
                <a:solidFill>
                  <a:sysClr val="windowText" lastClr="000000"/>
                </a:solidFill>
                <a:latin typeface="GillSans"/>
              </a:rPr>
              <a:t>ΡΑΕ, ΕΛΕΤΑΕΝ, </a:t>
            </a:r>
            <a:r>
              <a:rPr lang="en-US" sz="1600" dirty="0">
                <a:solidFill>
                  <a:sysClr val="windowText" lastClr="000000"/>
                </a:solidFill>
                <a:latin typeface="GillSans"/>
              </a:rPr>
              <a:t>12</a:t>
            </a:r>
            <a:r>
              <a:rPr lang="el-GR" sz="1600" dirty="0">
                <a:solidFill>
                  <a:sysClr val="windowText" lastClr="000000"/>
                </a:solidFill>
                <a:latin typeface="GillSans"/>
              </a:rPr>
              <a:t>/20</a:t>
            </a:r>
            <a:r>
              <a:rPr lang="en-US" sz="1600" dirty="0">
                <a:solidFill>
                  <a:sysClr val="windowText" lastClr="000000"/>
                </a:solidFill>
                <a:latin typeface="GillSans"/>
              </a:rPr>
              <a:t>21</a:t>
            </a:r>
            <a:endParaRPr lang="en-GB" sz="1600" dirty="0">
              <a:solidFill>
                <a:sysClr val="windowText" lastClr="000000"/>
              </a:solidFill>
              <a:latin typeface="GillSans"/>
            </a:endParaRPr>
          </a:p>
        </p:txBody>
      </p:sp>
      <p:sp>
        <p:nvSpPr>
          <p:cNvPr id="16" name="Rounded Rectangle 9">
            <a:extLst>
              <a:ext uri="{FF2B5EF4-FFF2-40B4-BE49-F238E27FC236}">
                <a16:creationId xmlns:a16="http://schemas.microsoft.com/office/drawing/2014/main" id="{2D4B9BDD-7FFF-4C88-9448-A45E2DD6D668}"/>
              </a:ext>
            </a:extLst>
          </p:cNvPr>
          <p:cNvSpPr/>
          <p:nvPr/>
        </p:nvSpPr>
        <p:spPr>
          <a:xfrm>
            <a:off x="6192408" y="1278690"/>
            <a:ext cx="2052000" cy="1044000"/>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lnSpc>
                <a:spcPct val="90000"/>
              </a:lnSpc>
              <a:defRPr/>
            </a:pPr>
            <a:r>
              <a:rPr lang="en-US" sz="2000" b="1" dirty="0">
                <a:solidFill>
                  <a:srgbClr val="1F497D">
                    <a:lumMod val="75000"/>
                  </a:srgbClr>
                </a:solidFill>
                <a:latin typeface="GillSans"/>
              </a:rPr>
              <a:t>26</a:t>
            </a:r>
            <a:r>
              <a:rPr lang="el-GR" sz="2000" b="1" dirty="0">
                <a:solidFill>
                  <a:srgbClr val="1F497D">
                    <a:lumMod val="75000"/>
                  </a:srgbClr>
                </a:solidFill>
                <a:latin typeface="GillSans"/>
              </a:rPr>
              <a:t>,3 % </a:t>
            </a:r>
            <a:endParaRPr lang="en-US" sz="2000" b="1" dirty="0">
              <a:solidFill>
                <a:srgbClr val="1F497D">
                  <a:lumMod val="75000"/>
                </a:srgbClr>
              </a:solidFill>
              <a:latin typeface="GillSans"/>
            </a:endParaRPr>
          </a:p>
          <a:p>
            <a:pPr algn="ctr">
              <a:lnSpc>
                <a:spcPct val="90000"/>
              </a:lnSpc>
              <a:defRPr/>
            </a:pPr>
            <a:r>
              <a:rPr lang="el-GR" sz="2000" b="1" dirty="0">
                <a:solidFill>
                  <a:srgbClr val="1F497D">
                    <a:lumMod val="75000"/>
                  </a:srgbClr>
                </a:solidFill>
                <a:latin typeface="GillSans"/>
              </a:rPr>
              <a:t>εντός </a:t>
            </a:r>
            <a:r>
              <a:rPr lang="en-US" sz="2000" b="1" dirty="0">
                <a:solidFill>
                  <a:srgbClr val="1F497D">
                    <a:lumMod val="75000"/>
                  </a:srgbClr>
                </a:solidFill>
                <a:latin typeface="GillSans"/>
              </a:rPr>
              <a:t>N2000</a:t>
            </a:r>
            <a:endParaRPr lang="en-GB" sz="2000" dirty="0">
              <a:solidFill>
                <a:srgbClr val="1F497D">
                  <a:lumMod val="75000"/>
                </a:srgbClr>
              </a:solidFill>
              <a:latin typeface="GillSans"/>
            </a:endParaRPr>
          </a:p>
        </p:txBody>
      </p:sp>
      <p:sp>
        <p:nvSpPr>
          <p:cNvPr id="17" name="Right Arrow 10">
            <a:extLst>
              <a:ext uri="{FF2B5EF4-FFF2-40B4-BE49-F238E27FC236}">
                <a16:creationId xmlns:a16="http://schemas.microsoft.com/office/drawing/2014/main" id="{A47B2B94-517C-4451-94B6-1A4CD3A86AFE}"/>
              </a:ext>
            </a:extLst>
          </p:cNvPr>
          <p:cNvSpPr/>
          <p:nvPr/>
        </p:nvSpPr>
        <p:spPr>
          <a:xfrm rot="5400000">
            <a:off x="6986481" y="2744923"/>
            <a:ext cx="463854" cy="391846"/>
          </a:xfrm>
          <a:prstGeom prst="rightArrow">
            <a:avLst/>
          </a:prstGeom>
          <a:solidFill>
            <a:srgbClr val="55B2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8" name="Content Placeholder 2">
            <a:extLst>
              <a:ext uri="{FF2B5EF4-FFF2-40B4-BE49-F238E27FC236}">
                <a16:creationId xmlns:a16="http://schemas.microsoft.com/office/drawing/2014/main" id="{19837C04-A64B-46E1-9B09-B7D2AE588D9E}"/>
              </a:ext>
            </a:extLst>
          </p:cNvPr>
          <p:cNvSpPr txBox="1">
            <a:spLocks/>
          </p:cNvSpPr>
          <p:nvPr/>
        </p:nvSpPr>
        <p:spPr bwMode="auto">
          <a:xfrm>
            <a:off x="5724128" y="3282632"/>
            <a:ext cx="3136268" cy="2848514"/>
          </a:xfrm>
          <a:prstGeom prst="rect">
            <a:avLst/>
          </a:prstGeom>
          <a:noFill/>
          <a:ln w="9525">
            <a:noFill/>
            <a:miter lim="800000"/>
            <a:headEnd/>
            <a:tailEnd/>
          </a:ln>
        </p:spPr>
        <p:txBody>
          <a:bodyPr vert="horz" wrap="square" lIns="81628" tIns="40814" rIns="81628" bIns="40814" numCol="1" anchor="t" anchorCtr="0" compatLnSpc="1">
            <a:prstTxWarp prst="textNoShape">
              <a:avLst/>
            </a:prstTxWarp>
          </a:bodyPr>
          <a:lstStyle/>
          <a:p>
            <a:pPr marL="450850" lvl="1" indent="-269875" eaLnBrk="0" fontAlgn="base" hangingPunct="0">
              <a:spcBef>
                <a:spcPts val="600"/>
              </a:spcBef>
              <a:spcAft>
                <a:spcPts val="600"/>
              </a:spcAft>
              <a:buFont typeface="Arial" pitchFamily="34" charset="0"/>
              <a:buChar char="•"/>
            </a:pPr>
            <a:r>
              <a:rPr kumimoji="0" lang="el-GR" sz="2000" b="0" i="0" u="none" strike="noStrike" kern="1200" cap="none" spc="0" normalizeH="0" noProof="0" dirty="0">
                <a:ln>
                  <a:noFill/>
                </a:ln>
                <a:solidFill>
                  <a:schemeClr val="tx2">
                    <a:lumMod val="75000"/>
                  </a:schemeClr>
                </a:solidFill>
                <a:effectLst/>
                <a:uLnTx/>
                <a:uFillTx/>
                <a:latin typeface="GillSans"/>
                <a:ea typeface="+mn-ea"/>
                <a:cs typeface="Arial" pitchFamily="34" charset="0"/>
              </a:rPr>
              <a:t>Μια κρίσιμη μάζα αιολικών εντός Ν2000</a:t>
            </a:r>
            <a:endParaRPr kumimoji="0" lang="en-US" sz="2000" b="0" i="0" u="none" strike="noStrike" kern="1200" cap="none" spc="0" normalizeH="0" noProof="0" dirty="0">
              <a:ln>
                <a:noFill/>
              </a:ln>
              <a:solidFill>
                <a:schemeClr val="tx2">
                  <a:lumMod val="75000"/>
                </a:schemeClr>
              </a:solidFill>
              <a:effectLst/>
              <a:uLnTx/>
              <a:uFillTx/>
              <a:latin typeface="GillSans"/>
              <a:ea typeface="+mn-ea"/>
              <a:cs typeface="Arial" pitchFamily="34" charset="0"/>
            </a:endParaRPr>
          </a:p>
          <a:p>
            <a:pPr marL="450850" lvl="1" indent="-269875" eaLnBrk="0" fontAlgn="base" hangingPunct="0">
              <a:spcBef>
                <a:spcPts val="600"/>
              </a:spcBef>
              <a:spcAft>
                <a:spcPts val="600"/>
              </a:spcAft>
              <a:buFont typeface="Arial" pitchFamily="34" charset="0"/>
              <a:buChar char="•"/>
            </a:pPr>
            <a:r>
              <a:rPr kumimoji="0" lang="el-GR" sz="2000" b="0" i="0" u="none" strike="noStrike" kern="1200" cap="none" spc="0" normalizeH="0" noProof="0" dirty="0" err="1">
                <a:ln>
                  <a:noFill/>
                </a:ln>
                <a:solidFill>
                  <a:schemeClr val="tx2">
                    <a:lumMod val="75000"/>
                  </a:schemeClr>
                </a:solidFill>
                <a:effectLst/>
                <a:uLnTx/>
                <a:uFillTx/>
                <a:latin typeface="GillSans"/>
                <a:ea typeface="+mn-ea"/>
                <a:cs typeface="Arial" pitchFamily="34" charset="0"/>
              </a:rPr>
              <a:t>Ετήσι</a:t>
            </a:r>
            <a:r>
              <a:rPr lang="el-GR" sz="2000" dirty="0">
                <a:solidFill>
                  <a:schemeClr val="tx2">
                    <a:lumMod val="75000"/>
                  </a:schemeClr>
                </a:solidFill>
                <a:latin typeface="GillSans"/>
                <a:cs typeface="Arial" pitchFamily="34" charset="0"/>
              </a:rPr>
              <a:t>α</a:t>
            </a:r>
            <a:r>
              <a:rPr kumimoji="0" lang="el-GR" sz="2000" b="0" i="0" u="none" strike="noStrike" kern="1200" cap="none" spc="0" normalizeH="0" noProof="0" dirty="0">
                <a:ln>
                  <a:noFill/>
                </a:ln>
                <a:solidFill>
                  <a:schemeClr val="tx2">
                    <a:lumMod val="75000"/>
                  </a:schemeClr>
                </a:solidFill>
                <a:effectLst/>
                <a:uLnTx/>
                <a:uFillTx/>
                <a:latin typeface="GillSans"/>
                <a:ea typeface="+mn-ea"/>
                <a:cs typeface="Arial" pitchFamily="34" charset="0"/>
              </a:rPr>
              <a:t> παρακολούθηση</a:t>
            </a:r>
            <a:endParaRPr kumimoji="0" lang="en-US" sz="2000" b="0" i="0" u="none" strike="noStrike" kern="1200" cap="none" spc="0" normalizeH="0" noProof="0" dirty="0">
              <a:ln>
                <a:noFill/>
              </a:ln>
              <a:solidFill>
                <a:schemeClr val="tx2">
                  <a:lumMod val="75000"/>
                </a:schemeClr>
              </a:solidFill>
              <a:effectLst/>
              <a:uLnTx/>
              <a:uFillTx/>
              <a:latin typeface="GillSans"/>
              <a:ea typeface="+mn-ea"/>
              <a:cs typeface="Arial" pitchFamily="34" charset="0"/>
            </a:endParaRPr>
          </a:p>
          <a:p>
            <a:pPr marL="450850" lvl="1" indent="-269875" eaLnBrk="0" fontAlgn="base" hangingPunct="0">
              <a:spcBef>
                <a:spcPts val="600"/>
              </a:spcBef>
              <a:spcAft>
                <a:spcPts val="600"/>
              </a:spcAft>
              <a:buFont typeface="Arial" pitchFamily="34" charset="0"/>
              <a:buChar char="•"/>
            </a:pPr>
            <a:r>
              <a:rPr lang="el-GR" sz="2000" dirty="0">
                <a:solidFill>
                  <a:schemeClr val="tx2">
                    <a:lumMod val="75000"/>
                  </a:schemeClr>
                </a:solidFill>
                <a:latin typeface="GillSans"/>
                <a:cs typeface="Arial" pitchFamily="34" charset="0"/>
              </a:rPr>
              <a:t>Εξέταση εκθέσεων παρακολούθησης από αρμόδιες υπηρεσίες</a:t>
            </a:r>
            <a:endParaRPr lang="en-US" sz="2000" dirty="0">
              <a:solidFill>
                <a:schemeClr val="tx2">
                  <a:lumMod val="75000"/>
                </a:schemeClr>
              </a:solidFill>
              <a:latin typeface="GillSans"/>
              <a:cs typeface="Arial" pitchFamily="34" charset="0"/>
            </a:endParaRPr>
          </a:p>
          <a:p>
            <a:pPr marL="450850" lvl="1" indent="-269875" eaLnBrk="0" fontAlgn="base" hangingPunct="0">
              <a:spcBef>
                <a:spcPts val="600"/>
              </a:spcBef>
              <a:spcAft>
                <a:spcPts val="600"/>
              </a:spcAft>
              <a:buFont typeface="Arial" pitchFamily="34" charset="0"/>
              <a:buChar char="•"/>
            </a:pPr>
            <a:r>
              <a:rPr lang="el-GR" sz="2000" dirty="0">
                <a:solidFill>
                  <a:schemeClr val="tx2">
                    <a:lumMod val="75000"/>
                  </a:schemeClr>
                </a:solidFill>
                <a:latin typeface="GillSans"/>
                <a:cs typeface="Arial" pitchFamily="34" charset="0"/>
              </a:rPr>
              <a:t>Μεγάλη βάση δεδομένων</a:t>
            </a:r>
            <a:endParaRPr lang="en-US" sz="2000" dirty="0">
              <a:solidFill>
                <a:schemeClr val="tx2">
                  <a:lumMod val="75000"/>
                </a:schemeClr>
              </a:solidFill>
              <a:latin typeface="GillSans"/>
              <a:cs typeface="Arial" pitchFamily="34" charset="0"/>
            </a:endParaRPr>
          </a:p>
        </p:txBody>
      </p:sp>
      <p:pic>
        <p:nvPicPr>
          <p:cNvPr id="9" name="Picture 8" descr="Map&#10;&#10;Description automatically generated">
            <a:extLst>
              <a:ext uri="{FF2B5EF4-FFF2-40B4-BE49-F238E27FC236}">
                <a16:creationId xmlns:a16="http://schemas.microsoft.com/office/drawing/2014/main" id="{26768F22-A6FA-4C3A-90ED-E7BAF4961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9" y="1005895"/>
            <a:ext cx="5766630" cy="5437427"/>
          </a:xfrm>
          <a:prstGeom prst="rect">
            <a:avLst/>
          </a:prstGeom>
        </p:spPr>
      </p:pic>
      <p:sp>
        <p:nvSpPr>
          <p:cNvPr id="11" name="Title 1">
            <a:extLst>
              <a:ext uri="{FF2B5EF4-FFF2-40B4-BE49-F238E27FC236}">
                <a16:creationId xmlns:a16="http://schemas.microsoft.com/office/drawing/2014/main" id="{A7F02816-0EFF-8D2E-3A9D-7942452E56F6}"/>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lang="el-GR" b="1" dirty="0">
                <a:solidFill>
                  <a:schemeClr val="bg1"/>
                </a:solidFill>
                <a:latin typeface="Calibri" pitchFamily="34" charset="0"/>
                <a:cs typeface="Calibri" pitchFamily="34" charset="0"/>
              </a:rPr>
              <a:t>Αιολική ενέργεια </a:t>
            </a:r>
            <a:r>
              <a:rPr lang="en-US" b="1" dirty="0">
                <a:solidFill>
                  <a:schemeClr val="bg1"/>
                </a:solidFill>
                <a:latin typeface="Calibri" pitchFamily="34" charset="0"/>
                <a:cs typeface="Calibri" pitchFamily="34" charset="0"/>
              </a:rPr>
              <a:t>&amp; Natura 2000 (</a:t>
            </a:r>
            <a:r>
              <a:rPr lang="el-GR" b="1" dirty="0">
                <a:solidFill>
                  <a:schemeClr val="bg1"/>
                </a:solidFill>
                <a:latin typeface="Calibri" pitchFamily="34" charset="0"/>
                <a:cs typeface="Calibri" pitchFamily="34" charset="0"/>
              </a:rPr>
              <a:t>εν λειτουργία έργα) [2]</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12" name="Picture 11" descr="Icon&#10;&#10;Description automatically generated">
            <a:extLst>
              <a:ext uri="{FF2B5EF4-FFF2-40B4-BE49-F238E27FC236}">
                <a16:creationId xmlns:a16="http://schemas.microsoft.com/office/drawing/2014/main" id="{21375ADC-6E3C-40F5-883E-479D3F7105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Tree>
    <p:extLst>
      <p:ext uri="{BB962C8B-B14F-4D97-AF65-F5344CB8AC3E}">
        <p14:creationId xmlns:p14="http://schemas.microsoft.com/office/powerpoint/2010/main" val="218563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465CA12-B641-EBC9-EA3C-AC6C5A8E17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69"/>
          <a:stretch/>
        </p:blipFill>
        <p:spPr bwMode="auto">
          <a:xfrm>
            <a:off x="0" y="1452880"/>
            <a:ext cx="9144000" cy="4580181"/>
          </a:xfrm>
          <a:prstGeom prst="rect">
            <a:avLst/>
          </a:prstGeom>
          <a:noFill/>
          <a:extLst>
            <a:ext uri="{909E8E84-426E-40DD-AFC4-6F175D3DCCD1}">
              <a14:hiddenFill xmlns:a14="http://schemas.microsoft.com/office/drawing/2010/main">
                <a:solidFill>
                  <a:srgbClr val="FFFFFF"/>
                </a:solidFill>
              </a14:hiddenFill>
            </a:ext>
          </a:extLst>
        </p:spPr>
      </p:pic>
      <p:sp>
        <p:nvSpPr>
          <p:cNvPr id="42" name="Title 1">
            <a:extLst>
              <a:ext uri="{FF2B5EF4-FFF2-40B4-BE49-F238E27FC236}">
                <a16:creationId xmlns:a16="http://schemas.microsoft.com/office/drawing/2014/main" id="{A835A91F-EA3E-4728-8DBD-70D41256EA0C}"/>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Σύγκριση </a:t>
            </a:r>
            <a:r>
              <a:rPr lang="el-GR" b="1" dirty="0">
                <a:solidFill>
                  <a:schemeClr val="bg1"/>
                </a:solidFill>
                <a:latin typeface="Calibri" pitchFamily="34" charset="0"/>
                <a:ea typeface="+mj-ea"/>
                <a:cs typeface="Calibri" pitchFamily="34" charset="0"/>
              </a:rPr>
              <a:t>επιπτώσεων ανθρωπογενών παρεμβάσεων σε αρπακτικά </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6" name="Picture 5" descr="Icon&#10;&#10;Description automatically generated">
            <a:extLst>
              <a:ext uri="{FF2B5EF4-FFF2-40B4-BE49-F238E27FC236}">
                <a16:creationId xmlns:a16="http://schemas.microsoft.com/office/drawing/2014/main" id="{164EBBA7-22D3-4663-8B68-0A7EAC48B2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
        <p:nvSpPr>
          <p:cNvPr id="11" name="Rectangle 10">
            <a:extLst>
              <a:ext uri="{FF2B5EF4-FFF2-40B4-BE49-F238E27FC236}">
                <a16:creationId xmlns:a16="http://schemas.microsoft.com/office/drawing/2014/main" id="{63E58103-3A30-6460-3B4E-CFCB45DB212C}"/>
              </a:ext>
            </a:extLst>
          </p:cNvPr>
          <p:cNvSpPr/>
          <p:nvPr/>
        </p:nvSpPr>
        <p:spPr>
          <a:xfrm>
            <a:off x="153213" y="6093296"/>
            <a:ext cx="8990787" cy="523220"/>
          </a:xfrm>
          <a:prstGeom prst="rect">
            <a:avLst/>
          </a:prstGeom>
        </p:spPr>
        <p:txBody>
          <a:bodyPr wrap="square">
            <a:spAutoFit/>
          </a:bodyPr>
          <a:lstStyle/>
          <a:p>
            <a:r>
              <a:rPr lang="el-GR" sz="1400" b="1" dirty="0">
                <a:solidFill>
                  <a:schemeClr val="tx2">
                    <a:lumMod val="75000"/>
                  </a:schemeClr>
                </a:solidFill>
                <a:latin typeface="GillSans"/>
                <a:cs typeface="Arial" pitchFamily="34" charset="0"/>
              </a:rPr>
              <a:t>Πηγή</a:t>
            </a:r>
            <a:r>
              <a:rPr lang="el-GR" sz="1400" dirty="0">
                <a:solidFill>
                  <a:schemeClr val="tx2">
                    <a:lumMod val="75000"/>
                  </a:schemeClr>
                </a:solidFill>
                <a:latin typeface="GillSans"/>
                <a:cs typeface="Arial" pitchFamily="34" charset="0"/>
              </a:rPr>
              <a:t>: </a:t>
            </a:r>
            <a:r>
              <a:rPr lang="en-US" sz="1400" dirty="0">
                <a:solidFill>
                  <a:schemeClr val="tx2">
                    <a:lumMod val="75000"/>
                  </a:schemeClr>
                </a:solidFill>
                <a:latin typeface="GillSans"/>
                <a:cs typeface="Arial" pitchFamily="34" charset="0"/>
              </a:rPr>
              <a:t>State of the world's raptors: Distributions, threats, and conservation recommendations</a:t>
            </a:r>
            <a:r>
              <a:rPr lang="el-GR" sz="1400" dirty="0">
                <a:solidFill>
                  <a:schemeClr val="tx2">
                    <a:lumMod val="75000"/>
                  </a:schemeClr>
                </a:solidFill>
                <a:latin typeface="GillSans"/>
                <a:cs typeface="Arial" pitchFamily="34" charset="0"/>
              </a:rPr>
              <a:t> </a:t>
            </a:r>
            <a:r>
              <a:rPr lang="en-US" sz="1400" dirty="0">
                <a:hlinkClick r:id="rId5"/>
              </a:rPr>
              <a:t>https://doi.org/10.1016/j.biocon.2018.08.012</a:t>
            </a:r>
            <a:r>
              <a:rPr lang="el-GR" sz="1400" dirty="0"/>
              <a:t> </a:t>
            </a:r>
            <a:endParaRPr lang="el-GR" sz="1400" dirty="0">
              <a:solidFill>
                <a:schemeClr val="tx2">
                  <a:lumMod val="75000"/>
                </a:schemeClr>
              </a:solidFill>
              <a:latin typeface="GillSans"/>
              <a:cs typeface="Arial" pitchFamily="34" charset="0"/>
            </a:endParaRPr>
          </a:p>
        </p:txBody>
      </p:sp>
      <p:sp>
        <p:nvSpPr>
          <p:cNvPr id="13" name="Rectangle 12">
            <a:extLst>
              <a:ext uri="{FF2B5EF4-FFF2-40B4-BE49-F238E27FC236}">
                <a16:creationId xmlns:a16="http://schemas.microsoft.com/office/drawing/2014/main" id="{CE7C26CA-5D26-92D4-135B-C92EC7D3246A}"/>
              </a:ext>
            </a:extLst>
          </p:cNvPr>
          <p:cNvSpPr/>
          <p:nvPr/>
        </p:nvSpPr>
        <p:spPr>
          <a:xfrm>
            <a:off x="0" y="3068960"/>
            <a:ext cx="8001000" cy="28803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06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19837C04-A64B-46E1-9B09-B7D2AE588D9E}"/>
              </a:ext>
            </a:extLst>
          </p:cNvPr>
          <p:cNvSpPr txBox="1">
            <a:spLocks/>
          </p:cNvSpPr>
          <p:nvPr/>
        </p:nvSpPr>
        <p:spPr bwMode="auto">
          <a:xfrm>
            <a:off x="2726609" y="3015188"/>
            <a:ext cx="5904656" cy="390488"/>
          </a:xfrm>
          <a:prstGeom prst="rect">
            <a:avLst/>
          </a:prstGeom>
          <a:noFill/>
          <a:ln w="9525">
            <a:noFill/>
            <a:miter lim="800000"/>
            <a:headEnd/>
            <a:tailEnd/>
          </a:ln>
        </p:spPr>
        <p:txBody>
          <a:bodyPr vert="horz" wrap="square" lIns="81628" tIns="40814" rIns="81628" bIns="40814" numCol="1" anchor="t" anchorCtr="0" compatLnSpc="1">
            <a:prstTxWarp prst="textNoShape">
              <a:avLst/>
            </a:prstTxWarp>
          </a:bodyPr>
          <a:lstStyle/>
          <a:p>
            <a:pPr marL="180975" lvl="1" algn="ctr" eaLnBrk="0" fontAlgn="base" hangingPunct="0">
              <a:spcBef>
                <a:spcPts val="600"/>
              </a:spcBef>
              <a:spcAft>
                <a:spcPts val="600"/>
              </a:spcAft>
            </a:pPr>
            <a:r>
              <a:rPr lang="el-GR" u="sng" dirty="0">
                <a:solidFill>
                  <a:schemeClr val="tx2">
                    <a:lumMod val="75000"/>
                  </a:schemeClr>
                </a:solidFill>
                <a:latin typeface="GillSans"/>
                <a:cs typeface="Arial" pitchFamily="34" charset="0"/>
              </a:rPr>
              <a:t>Παρακολούθηση λειτουργίας  Α/Π στην Πορτογαλία</a:t>
            </a:r>
          </a:p>
        </p:txBody>
      </p:sp>
      <p:pic>
        <p:nvPicPr>
          <p:cNvPr id="3" name="Picture 2">
            <a:extLst>
              <a:ext uri="{FF2B5EF4-FFF2-40B4-BE49-F238E27FC236}">
                <a16:creationId xmlns:a16="http://schemas.microsoft.com/office/drawing/2014/main" id="{93D00285-25B9-4B4A-F9E3-33CC91531154}"/>
              </a:ext>
            </a:extLst>
          </p:cNvPr>
          <p:cNvPicPr>
            <a:picLocks noChangeAspect="1"/>
          </p:cNvPicPr>
          <p:nvPr/>
        </p:nvPicPr>
        <p:blipFill>
          <a:blip r:embed="rId3"/>
          <a:stretch>
            <a:fillRect/>
          </a:stretch>
        </p:blipFill>
        <p:spPr>
          <a:xfrm>
            <a:off x="125876" y="1492920"/>
            <a:ext cx="2099997" cy="4365104"/>
          </a:xfrm>
          <a:prstGeom prst="rect">
            <a:avLst/>
          </a:prstGeom>
        </p:spPr>
      </p:pic>
      <p:graphicFrame>
        <p:nvGraphicFramePr>
          <p:cNvPr id="5" name="Table 6">
            <a:extLst>
              <a:ext uri="{FF2B5EF4-FFF2-40B4-BE49-F238E27FC236}">
                <a16:creationId xmlns:a16="http://schemas.microsoft.com/office/drawing/2014/main" id="{AEC72D7F-15EF-6B4D-7010-A6DDB7C729BC}"/>
              </a:ext>
            </a:extLst>
          </p:cNvPr>
          <p:cNvGraphicFramePr>
            <a:graphicFrameLocks noGrp="1"/>
          </p:cNvGraphicFramePr>
          <p:nvPr/>
        </p:nvGraphicFramePr>
        <p:xfrm>
          <a:off x="2978637" y="1376016"/>
          <a:ext cx="5400600" cy="1483360"/>
        </p:xfrm>
        <a:graphic>
          <a:graphicData uri="http://schemas.openxmlformats.org/drawingml/2006/table">
            <a:tbl>
              <a:tblPr firstRow="1" bandRow="1">
                <a:tableStyleId>{5C22544A-7EE6-4342-B048-85BDC9FD1C3A}</a:tableStyleId>
              </a:tblPr>
              <a:tblGrid>
                <a:gridCol w="2510119">
                  <a:extLst>
                    <a:ext uri="{9D8B030D-6E8A-4147-A177-3AD203B41FA5}">
                      <a16:colId xmlns:a16="http://schemas.microsoft.com/office/drawing/2014/main" val="1494972841"/>
                    </a:ext>
                  </a:extLst>
                </a:gridCol>
                <a:gridCol w="1378313">
                  <a:extLst>
                    <a:ext uri="{9D8B030D-6E8A-4147-A177-3AD203B41FA5}">
                      <a16:colId xmlns:a16="http://schemas.microsoft.com/office/drawing/2014/main" val="1042326559"/>
                    </a:ext>
                  </a:extLst>
                </a:gridCol>
                <a:gridCol w="1512168">
                  <a:extLst>
                    <a:ext uri="{9D8B030D-6E8A-4147-A177-3AD203B41FA5}">
                      <a16:colId xmlns:a16="http://schemas.microsoft.com/office/drawing/2014/main" val="2736693636"/>
                    </a:ext>
                  </a:extLst>
                </a:gridCol>
              </a:tblGrid>
              <a:tr h="370840">
                <a:tc>
                  <a:txBody>
                    <a:bodyPr/>
                    <a:lstStyle/>
                    <a:p>
                      <a:r>
                        <a:rPr lang="el-GR" dirty="0"/>
                        <a:t>Μέγεθος</a:t>
                      </a:r>
                    </a:p>
                  </a:txBody>
                  <a:tcPr/>
                </a:tc>
                <a:tc>
                  <a:txBody>
                    <a:bodyPr/>
                    <a:lstStyle/>
                    <a:p>
                      <a:r>
                        <a:rPr lang="el-GR" dirty="0"/>
                        <a:t>Πορτογαλία</a:t>
                      </a:r>
                    </a:p>
                  </a:txBody>
                  <a:tcPr/>
                </a:tc>
                <a:tc>
                  <a:txBody>
                    <a:bodyPr/>
                    <a:lstStyle/>
                    <a:p>
                      <a:r>
                        <a:rPr lang="el-GR" dirty="0"/>
                        <a:t>Ελλάδα</a:t>
                      </a:r>
                    </a:p>
                  </a:txBody>
                  <a:tcPr/>
                </a:tc>
                <a:extLst>
                  <a:ext uri="{0D108BD9-81ED-4DB2-BD59-A6C34878D82A}">
                    <a16:rowId xmlns:a16="http://schemas.microsoft.com/office/drawing/2014/main" val="2251789430"/>
                  </a:ext>
                </a:extLst>
              </a:tr>
              <a:tr h="370840">
                <a:tc>
                  <a:txBody>
                    <a:bodyPr/>
                    <a:lstStyle/>
                    <a:p>
                      <a:r>
                        <a:rPr lang="el-GR" dirty="0"/>
                        <a:t>έκταση</a:t>
                      </a:r>
                    </a:p>
                  </a:txBody>
                  <a:tcPr/>
                </a:tc>
                <a:tc>
                  <a:txBody>
                    <a:bodyPr/>
                    <a:lstStyle/>
                    <a:p>
                      <a:pPr marL="0" marR="0" lvl="0" indent="0" algn="l" defTabSz="816282" rtl="0" eaLnBrk="1" fontAlgn="auto" latinLnBrk="0" hangingPunct="1">
                        <a:lnSpc>
                          <a:spcPct val="100000"/>
                        </a:lnSpc>
                        <a:spcBef>
                          <a:spcPts val="0"/>
                        </a:spcBef>
                        <a:spcAft>
                          <a:spcPts val="0"/>
                        </a:spcAft>
                        <a:buClrTx/>
                        <a:buSzTx/>
                        <a:buFontTx/>
                        <a:buNone/>
                        <a:tabLst/>
                        <a:defRPr/>
                      </a:pPr>
                      <a:r>
                        <a:rPr lang="el-GR" dirty="0"/>
                        <a:t>~92.000 </a:t>
                      </a:r>
                      <a:r>
                        <a:rPr lang="en-US" dirty="0"/>
                        <a:t>km</a:t>
                      </a:r>
                      <a:r>
                        <a:rPr lang="en-US" baseline="30000" dirty="0"/>
                        <a:t>2</a:t>
                      </a:r>
                      <a:endParaRPr lang="el-GR" dirty="0"/>
                    </a:p>
                  </a:txBody>
                  <a:tcPr/>
                </a:tc>
                <a:tc>
                  <a:txBody>
                    <a:bodyPr/>
                    <a:lstStyle/>
                    <a:p>
                      <a:r>
                        <a:rPr lang="el-GR" dirty="0"/>
                        <a:t>~132.000 </a:t>
                      </a:r>
                      <a:r>
                        <a:rPr lang="en-US" dirty="0"/>
                        <a:t>km</a:t>
                      </a:r>
                      <a:r>
                        <a:rPr lang="en-US" baseline="30000" dirty="0"/>
                        <a:t>2</a:t>
                      </a:r>
                      <a:endParaRPr lang="el-GR" dirty="0"/>
                    </a:p>
                  </a:txBody>
                  <a:tcPr/>
                </a:tc>
                <a:extLst>
                  <a:ext uri="{0D108BD9-81ED-4DB2-BD59-A6C34878D82A}">
                    <a16:rowId xmlns:a16="http://schemas.microsoft.com/office/drawing/2014/main" val="569949033"/>
                  </a:ext>
                </a:extLst>
              </a:tr>
              <a:tr h="370840">
                <a:tc>
                  <a:txBody>
                    <a:bodyPr/>
                    <a:lstStyle/>
                    <a:p>
                      <a:r>
                        <a:rPr lang="el-GR" dirty="0"/>
                        <a:t>Χερσαία κάλυψη Ν2000</a:t>
                      </a:r>
                    </a:p>
                  </a:txBody>
                  <a:tcPr/>
                </a:tc>
                <a:tc>
                  <a:txBody>
                    <a:bodyPr/>
                    <a:lstStyle/>
                    <a:p>
                      <a:r>
                        <a:rPr lang="en-US" dirty="0"/>
                        <a:t>20,6%</a:t>
                      </a:r>
                      <a:endParaRPr lang="el-GR" dirty="0"/>
                    </a:p>
                  </a:txBody>
                  <a:tcPr/>
                </a:tc>
                <a:tc>
                  <a:txBody>
                    <a:bodyPr/>
                    <a:lstStyle/>
                    <a:p>
                      <a:r>
                        <a:rPr lang="en-US" dirty="0"/>
                        <a:t>27%</a:t>
                      </a:r>
                      <a:endParaRPr lang="el-GR" dirty="0"/>
                    </a:p>
                  </a:txBody>
                  <a:tcPr/>
                </a:tc>
                <a:extLst>
                  <a:ext uri="{0D108BD9-81ED-4DB2-BD59-A6C34878D82A}">
                    <a16:rowId xmlns:a16="http://schemas.microsoft.com/office/drawing/2014/main" val="1484394867"/>
                  </a:ext>
                </a:extLst>
              </a:tr>
              <a:tr h="370840">
                <a:tc>
                  <a:txBody>
                    <a:bodyPr/>
                    <a:lstStyle/>
                    <a:p>
                      <a:pPr marL="0" marR="0" lvl="0" indent="0" algn="l" defTabSz="816282" rtl="0" eaLnBrk="1" fontAlgn="auto" latinLnBrk="0" hangingPunct="1">
                        <a:lnSpc>
                          <a:spcPct val="100000"/>
                        </a:lnSpc>
                        <a:spcBef>
                          <a:spcPts val="0"/>
                        </a:spcBef>
                        <a:spcAft>
                          <a:spcPts val="0"/>
                        </a:spcAft>
                        <a:buClrTx/>
                        <a:buSzTx/>
                        <a:buFontTx/>
                        <a:buNone/>
                        <a:tabLst/>
                        <a:defRPr/>
                      </a:pPr>
                      <a:r>
                        <a:rPr lang="el-GR" dirty="0"/>
                        <a:t>Εγκατεστημένες Α/Γ</a:t>
                      </a:r>
                    </a:p>
                  </a:txBody>
                  <a:tcPr/>
                </a:tc>
                <a:tc>
                  <a:txBody>
                    <a:bodyPr/>
                    <a:lstStyle/>
                    <a:p>
                      <a:r>
                        <a:rPr lang="el-GR" dirty="0"/>
                        <a:t>2.655</a:t>
                      </a:r>
                    </a:p>
                  </a:txBody>
                  <a:tcPr/>
                </a:tc>
                <a:tc>
                  <a:txBody>
                    <a:bodyPr/>
                    <a:lstStyle/>
                    <a:p>
                      <a:r>
                        <a:rPr lang="en-US" dirty="0"/>
                        <a:t>2.751</a:t>
                      </a:r>
                      <a:endParaRPr lang="el-GR" dirty="0"/>
                    </a:p>
                  </a:txBody>
                  <a:tcPr/>
                </a:tc>
                <a:extLst>
                  <a:ext uri="{0D108BD9-81ED-4DB2-BD59-A6C34878D82A}">
                    <a16:rowId xmlns:a16="http://schemas.microsoft.com/office/drawing/2014/main" val="2292968725"/>
                  </a:ext>
                </a:extLst>
              </a:tr>
            </a:tbl>
          </a:graphicData>
        </a:graphic>
      </p:graphicFrame>
      <p:sp>
        <p:nvSpPr>
          <p:cNvPr id="12" name="Rectangle 11">
            <a:extLst>
              <a:ext uri="{FF2B5EF4-FFF2-40B4-BE49-F238E27FC236}">
                <a16:creationId xmlns:a16="http://schemas.microsoft.com/office/drawing/2014/main" id="{7AB2DE8F-9C79-347A-30D3-2DF89A69C533}"/>
              </a:ext>
            </a:extLst>
          </p:cNvPr>
          <p:cNvSpPr/>
          <p:nvPr/>
        </p:nvSpPr>
        <p:spPr>
          <a:xfrm>
            <a:off x="650" y="6196279"/>
            <a:ext cx="6434984" cy="630942"/>
          </a:xfrm>
          <a:prstGeom prst="rect">
            <a:avLst/>
          </a:prstGeom>
        </p:spPr>
        <p:txBody>
          <a:bodyPr wrap="square">
            <a:spAutoFit/>
          </a:bodyPr>
          <a:lstStyle/>
          <a:p>
            <a:pPr>
              <a:spcAft>
                <a:spcPts val="600"/>
              </a:spcAft>
            </a:pPr>
            <a:r>
              <a:rPr lang="el-GR" sz="1600" i="1" dirty="0">
                <a:solidFill>
                  <a:sysClr val="windowText" lastClr="000000"/>
                </a:solidFill>
                <a:latin typeface="GillSans"/>
              </a:rPr>
              <a:t>* </a:t>
            </a:r>
            <a:r>
              <a:rPr lang="el-GR" sz="1600" i="1" dirty="0" err="1">
                <a:solidFill>
                  <a:sysClr val="windowText" lastClr="000000"/>
                </a:solidFill>
                <a:latin typeface="GillSans"/>
              </a:rPr>
              <a:t>βραχοκιρκίνεζο</a:t>
            </a:r>
            <a:r>
              <a:rPr lang="el-GR" sz="1600" i="1" dirty="0">
                <a:solidFill>
                  <a:sysClr val="windowText" lastClr="000000"/>
                </a:solidFill>
                <a:latin typeface="GillSans"/>
              </a:rPr>
              <a:t>, γερακίνα, όρνιο</a:t>
            </a:r>
          </a:p>
          <a:p>
            <a:r>
              <a:rPr lang="el-GR" sz="1400" b="1" dirty="0">
                <a:solidFill>
                  <a:srgbClr val="22456E"/>
                </a:solidFill>
                <a:latin typeface="GillSans"/>
                <a:cs typeface="Arial" pitchFamily="34" charset="0"/>
              </a:rPr>
              <a:t>Πηγή</a:t>
            </a:r>
            <a:r>
              <a:rPr lang="en-GB" sz="1400" dirty="0">
                <a:solidFill>
                  <a:schemeClr val="tx2">
                    <a:lumMod val="75000"/>
                  </a:schemeClr>
                </a:solidFill>
                <a:latin typeface="GillSans"/>
                <a:cs typeface="Arial" pitchFamily="34" charset="0"/>
              </a:rPr>
              <a:t>: </a:t>
            </a:r>
            <a:r>
              <a:rPr lang="en-US" sz="1400" dirty="0">
                <a:solidFill>
                  <a:schemeClr val="tx2">
                    <a:lumMod val="75000"/>
                  </a:schemeClr>
                </a:solidFill>
                <a:latin typeface="GillSans"/>
                <a:cs typeface="Arial" pitchFamily="34" charset="0"/>
              </a:rPr>
              <a:t>P. Cardoso et. al, 2022, DOI:</a:t>
            </a:r>
            <a:r>
              <a:rPr lang="en-US" sz="1400" dirty="0">
                <a:solidFill>
                  <a:schemeClr val="tx2">
                    <a:lumMod val="75000"/>
                  </a:schemeClr>
                </a:solidFill>
                <a:latin typeface="GillSans"/>
                <a:cs typeface="Arial" pitchFamily="34" charset="0"/>
                <a:hlinkClick r:id="rId4">
                  <a:extLst>
                    <a:ext uri="{A12FA001-AC4F-418D-AE19-62706E023703}">
                      <ahyp:hlinkClr xmlns:ahyp="http://schemas.microsoft.com/office/drawing/2018/hyperlinkcolor" val="tx"/>
                    </a:ext>
                  </a:extLst>
                </a:hlinkClick>
              </a:rPr>
              <a:t>10.13140/RG.2.2.12520.75527</a:t>
            </a:r>
            <a:endParaRPr lang="en-GB" sz="1400" dirty="0">
              <a:solidFill>
                <a:schemeClr val="tx2">
                  <a:lumMod val="75000"/>
                </a:schemeClr>
              </a:solidFill>
              <a:latin typeface="GillSans"/>
              <a:cs typeface="Arial" pitchFamily="34" charset="0"/>
            </a:endParaRPr>
          </a:p>
        </p:txBody>
      </p:sp>
      <p:sp>
        <p:nvSpPr>
          <p:cNvPr id="14" name="TextBox 13">
            <a:extLst>
              <a:ext uri="{FF2B5EF4-FFF2-40B4-BE49-F238E27FC236}">
                <a16:creationId xmlns:a16="http://schemas.microsoft.com/office/drawing/2014/main" id="{1B11F23B-6405-73B2-4EFC-9309ED7B2BF8}"/>
              </a:ext>
            </a:extLst>
          </p:cNvPr>
          <p:cNvSpPr txBox="1"/>
          <p:nvPr/>
        </p:nvSpPr>
        <p:spPr>
          <a:xfrm>
            <a:off x="1943708" y="975227"/>
            <a:ext cx="7470459" cy="369332"/>
          </a:xfrm>
          <a:prstGeom prst="rect">
            <a:avLst/>
          </a:prstGeom>
          <a:noFill/>
        </p:spPr>
        <p:txBody>
          <a:bodyPr wrap="square">
            <a:spAutoFit/>
          </a:bodyPr>
          <a:lstStyle/>
          <a:p>
            <a:r>
              <a:rPr lang="el-GR" dirty="0">
                <a:solidFill>
                  <a:schemeClr val="tx2">
                    <a:lumMod val="75000"/>
                  </a:schemeClr>
                </a:solidFill>
                <a:latin typeface="GillSans"/>
                <a:cs typeface="Arial" pitchFamily="34" charset="0"/>
              </a:rPr>
              <a:t>Ελλάδα &amp; Πορτογαλία: χώρες με παρόμοιο ανάγλυφο και χαρακτηριστικά</a:t>
            </a:r>
            <a:endParaRPr lang="el-GR" dirty="0"/>
          </a:p>
        </p:txBody>
      </p:sp>
      <p:graphicFrame>
        <p:nvGraphicFramePr>
          <p:cNvPr id="8" name="Table 9">
            <a:extLst>
              <a:ext uri="{FF2B5EF4-FFF2-40B4-BE49-F238E27FC236}">
                <a16:creationId xmlns:a16="http://schemas.microsoft.com/office/drawing/2014/main" id="{AE85AE9C-8726-766B-D39F-5B61E2BCA937}"/>
              </a:ext>
            </a:extLst>
          </p:cNvPr>
          <p:cNvGraphicFramePr>
            <a:graphicFrameLocks noGrp="1"/>
          </p:cNvGraphicFramePr>
          <p:nvPr>
            <p:extLst>
              <p:ext uri="{D42A27DB-BD31-4B8C-83A1-F6EECF244321}">
                <p14:modId xmlns:p14="http://schemas.microsoft.com/office/powerpoint/2010/main" val="3268817676"/>
              </p:ext>
            </p:extLst>
          </p:nvPr>
        </p:nvGraphicFramePr>
        <p:xfrm>
          <a:off x="2339752" y="3453195"/>
          <a:ext cx="6678372" cy="2788920"/>
        </p:xfrm>
        <a:graphic>
          <a:graphicData uri="http://schemas.openxmlformats.org/drawingml/2006/table">
            <a:tbl>
              <a:tblPr firstRow="1" bandRow="1">
                <a:tableStyleId>{5C22544A-7EE6-4342-B048-85BDC9FD1C3A}</a:tableStyleId>
              </a:tblPr>
              <a:tblGrid>
                <a:gridCol w="3339186">
                  <a:extLst>
                    <a:ext uri="{9D8B030D-6E8A-4147-A177-3AD203B41FA5}">
                      <a16:colId xmlns:a16="http://schemas.microsoft.com/office/drawing/2014/main" val="673062011"/>
                    </a:ext>
                  </a:extLst>
                </a:gridCol>
                <a:gridCol w="3339186">
                  <a:extLst>
                    <a:ext uri="{9D8B030D-6E8A-4147-A177-3AD203B41FA5}">
                      <a16:colId xmlns:a16="http://schemas.microsoft.com/office/drawing/2014/main" val="2680192980"/>
                    </a:ext>
                  </a:extLst>
                </a:gridCol>
              </a:tblGrid>
              <a:tr h="2743084">
                <a:tc>
                  <a:txBody>
                    <a:bodyPr/>
                    <a:lstStyle/>
                    <a:p>
                      <a:pPr algn="ctr"/>
                      <a:r>
                        <a:rPr lang="el-GR" sz="1800" b="0" u="sng" kern="1200" dirty="0">
                          <a:solidFill>
                            <a:schemeClr val="tx2">
                              <a:lumMod val="75000"/>
                            </a:schemeClr>
                          </a:solidFill>
                          <a:latin typeface="GillSans"/>
                          <a:ea typeface="+mn-ea"/>
                          <a:cs typeface="Arial" pitchFamily="34" charset="0"/>
                        </a:rPr>
                        <a:t>Δεδομένα</a:t>
                      </a:r>
                    </a:p>
                    <a:p>
                      <a:pPr marL="263525" lvl="1" indent="-179388" eaLnBrk="0" fontAlgn="base" hangingPunct="0">
                        <a:spcBef>
                          <a:spcPts val="600"/>
                        </a:spcBef>
                        <a:spcAft>
                          <a:spcPts val="600"/>
                        </a:spcAft>
                        <a:buFont typeface="Arial" pitchFamily="34" charset="0"/>
                        <a:buChar char="•"/>
                      </a:pPr>
                      <a:r>
                        <a:rPr lang="el-GR" sz="1800" b="0" kern="1200" dirty="0">
                          <a:solidFill>
                            <a:schemeClr val="tx2">
                              <a:lumMod val="75000"/>
                            </a:schemeClr>
                          </a:solidFill>
                          <a:latin typeface="GillSans"/>
                          <a:ea typeface="+mn-ea"/>
                          <a:cs typeface="Arial" pitchFamily="34" charset="0"/>
                        </a:rPr>
                        <a:t>Περίοδος: 20</a:t>
                      </a:r>
                      <a:r>
                        <a:rPr lang="en-US" sz="1800" b="0" kern="1200" dirty="0">
                          <a:solidFill>
                            <a:schemeClr val="tx2">
                              <a:lumMod val="75000"/>
                            </a:schemeClr>
                          </a:solidFill>
                          <a:latin typeface="GillSans"/>
                          <a:ea typeface="+mn-ea"/>
                          <a:cs typeface="Arial" pitchFamily="34" charset="0"/>
                        </a:rPr>
                        <a:t>05</a:t>
                      </a:r>
                      <a:r>
                        <a:rPr lang="el-GR" sz="1800" b="0" kern="1200" dirty="0">
                          <a:solidFill>
                            <a:schemeClr val="tx2">
                              <a:lumMod val="75000"/>
                            </a:schemeClr>
                          </a:solidFill>
                          <a:latin typeface="GillSans"/>
                          <a:ea typeface="+mn-ea"/>
                          <a:cs typeface="Arial" pitchFamily="34" charset="0"/>
                        </a:rPr>
                        <a:t>-2020</a:t>
                      </a:r>
                    </a:p>
                    <a:p>
                      <a:pPr marL="263525" lvl="1" indent="-179388" eaLnBrk="0" fontAlgn="base" hangingPunct="0">
                        <a:spcBef>
                          <a:spcPts val="600"/>
                        </a:spcBef>
                        <a:spcAft>
                          <a:spcPts val="600"/>
                        </a:spcAft>
                        <a:buFont typeface="Arial" pitchFamily="34" charset="0"/>
                        <a:buChar char="•"/>
                      </a:pPr>
                      <a:r>
                        <a:rPr lang="el-GR" sz="1800" b="0" kern="1200" dirty="0">
                          <a:solidFill>
                            <a:schemeClr val="tx2">
                              <a:lumMod val="75000"/>
                            </a:schemeClr>
                          </a:solidFill>
                          <a:latin typeface="GillSans"/>
                          <a:ea typeface="+mn-ea"/>
                          <a:cs typeface="Arial" pitchFamily="34" charset="0"/>
                        </a:rPr>
                        <a:t>1.112 Α/Γ (42%</a:t>
                      </a:r>
                      <a:r>
                        <a:rPr lang="en-US" sz="1800" b="0" kern="1200" dirty="0">
                          <a:solidFill>
                            <a:schemeClr val="tx2">
                              <a:lumMod val="75000"/>
                            </a:schemeClr>
                          </a:solidFill>
                          <a:latin typeface="GillSans"/>
                          <a:ea typeface="+mn-ea"/>
                          <a:cs typeface="Arial" pitchFamily="34" charset="0"/>
                        </a:rPr>
                        <a:t> </a:t>
                      </a:r>
                      <a:r>
                        <a:rPr lang="el-GR" sz="1800" b="0" kern="1200" dirty="0">
                          <a:solidFill>
                            <a:schemeClr val="tx2">
                              <a:lumMod val="75000"/>
                            </a:schemeClr>
                          </a:solidFill>
                          <a:latin typeface="GillSans"/>
                          <a:ea typeface="+mn-ea"/>
                          <a:cs typeface="Arial" pitchFamily="34" charset="0"/>
                        </a:rPr>
                        <a:t>συνόλου)</a:t>
                      </a:r>
                    </a:p>
                    <a:p>
                      <a:pPr marL="263525" lvl="1" indent="-179388" eaLnBrk="0" fontAlgn="base" hangingPunct="0">
                        <a:spcBef>
                          <a:spcPts val="600"/>
                        </a:spcBef>
                        <a:spcAft>
                          <a:spcPts val="600"/>
                        </a:spcAft>
                        <a:buFont typeface="Arial" pitchFamily="34" charset="0"/>
                        <a:buChar char="•"/>
                      </a:pPr>
                      <a:r>
                        <a:rPr lang="el-GR" sz="1800" b="0" kern="1200" dirty="0">
                          <a:solidFill>
                            <a:schemeClr val="tx2">
                              <a:lumMod val="75000"/>
                            </a:schemeClr>
                          </a:solidFill>
                          <a:latin typeface="GillSans"/>
                          <a:ea typeface="+mn-ea"/>
                          <a:cs typeface="Arial" pitchFamily="34" charset="0"/>
                        </a:rPr>
                        <a:t>106 μελέτες παρακολούθησης</a:t>
                      </a:r>
                    </a:p>
                    <a:p>
                      <a:pPr marL="263525" lvl="1" indent="-179388" eaLnBrk="0" fontAlgn="base" hangingPunct="0">
                        <a:spcBef>
                          <a:spcPts val="600"/>
                        </a:spcBef>
                        <a:spcAft>
                          <a:spcPts val="600"/>
                        </a:spcAft>
                        <a:buFont typeface="Arial" pitchFamily="34" charset="0"/>
                        <a:buChar char="•"/>
                      </a:pPr>
                      <a:r>
                        <a:rPr lang="el-GR" sz="1800" b="0" kern="1200" dirty="0">
                          <a:solidFill>
                            <a:schemeClr val="tx2">
                              <a:lumMod val="75000"/>
                            </a:schemeClr>
                          </a:solidFill>
                          <a:latin typeface="Arial" panose="020B0604020202020204" pitchFamily="34" charset="0"/>
                          <a:ea typeface="+mn-ea"/>
                          <a:cs typeface="Arial" panose="020B0604020202020204" pitchFamily="34" charset="0"/>
                        </a:rPr>
                        <a:t>~86.000 αναζητήσεις πεδίου</a:t>
                      </a:r>
                      <a:endParaRPr lang="el-GR" sz="1800" b="0" kern="1200" dirty="0">
                        <a:solidFill>
                          <a:schemeClr val="tx2">
                            <a:lumMod val="75000"/>
                          </a:schemeClr>
                        </a:solidFill>
                        <a:latin typeface="GillSans"/>
                        <a:ea typeface="+mn-ea"/>
                        <a:cs typeface="Arial" pitchFamily="34" charset="0"/>
                      </a:endParaRPr>
                    </a:p>
                    <a:p>
                      <a:endParaRPr lang="el-GR" b="0" dirty="0">
                        <a:solidFill>
                          <a:schemeClr val="tx2"/>
                        </a:solidFill>
                      </a:endParaRPr>
                    </a:p>
                  </a:txBody>
                  <a:tcPr>
                    <a:noFill/>
                  </a:tcPr>
                </a:tc>
                <a:tc>
                  <a:txBody>
                    <a:bodyPr/>
                    <a:lstStyle/>
                    <a:p>
                      <a:pPr algn="ctr"/>
                      <a:r>
                        <a:rPr lang="el-GR" sz="1800" b="0" u="sng" kern="1200" dirty="0">
                          <a:solidFill>
                            <a:schemeClr val="tx2">
                              <a:lumMod val="75000"/>
                            </a:schemeClr>
                          </a:solidFill>
                          <a:latin typeface="GillSans"/>
                          <a:ea typeface="+mn-ea"/>
                          <a:cs typeface="Arial" pitchFamily="34" charset="0"/>
                        </a:rPr>
                        <a:t>Αποτελέσματα</a:t>
                      </a:r>
                    </a:p>
                    <a:p>
                      <a:pPr marL="263525" lvl="1" indent="-179388" eaLnBrk="0" fontAlgn="base" hangingPunct="0">
                        <a:spcBef>
                          <a:spcPts val="600"/>
                        </a:spcBef>
                        <a:spcAft>
                          <a:spcPts val="600"/>
                        </a:spcAft>
                        <a:buFont typeface="Arial" pitchFamily="34" charset="0"/>
                        <a:buChar char="•"/>
                      </a:pPr>
                      <a:r>
                        <a:rPr lang="el-GR" sz="1800" b="0" kern="1200" dirty="0">
                          <a:solidFill>
                            <a:schemeClr val="tx2">
                              <a:lumMod val="75000"/>
                            </a:schemeClr>
                          </a:solidFill>
                          <a:latin typeface="GillSans"/>
                          <a:ea typeface="+mn-ea"/>
                          <a:cs typeface="Arial" pitchFamily="34" charset="0"/>
                        </a:rPr>
                        <a:t>Κρούσεις: 659 (55% </a:t>
                      </a:r>
                      <a:r>
                        <a:rPr lang="el-GR" sz="1800" b="0" kern="1200" dirty="0" err="1">
                          <a:solidFill>
                            <a:schemeClr val="tx2">
                              <a:lumMod val="75000"/>
                            </a:schemeClr>
                          </a:solidFill>
                          <a:latin typeface="GillSans"/>
                          <a:ea typeface="+mn-ea"/>
                          <a:cs typeface="Arial" pitchFamily="34" charset="0"/>
                        </a:rPr>
                        <a:t>στρουθιόμορφα</a:t>
                      </a:r>
                      <a:r>
                        <a:rPr lang="en-US" sz="1800" b="0" kern="1200" dirty="0">
                          <a:solidFill>
                            <a:schemeClr val="tx2">
                              <a:lumMod val="75000"/>
                            </a:schemeClr>
                          </a:solidFill>
                          <a:latin typeface="GillSans"/>
                          <a:ea typeface="+mn-ea"/>
                          <a:cs typeface="Arial" pitchFamily="34" charset="0"/>
                        </a:rPr>
                        <a:t>, 8% </a:t>
                      </a:r>
                      <a:r>
                        <a:rPr lang="el-GR" sz="1800" b="0" kern="1200" dirty="0" err="1">
                          <a:solidFill>
                            <a:schemeClr val="tx2">
                              <a:lumMod val="75000"/>
                            </a:schemeClr>
                          </a:solidFill>
                          <a:latin typeface="GillSans"/>
                          <a:ea typeface="+mn-ea"/>
                          <a:cs typeface="Arial" pitchFamily="34" charset="0"/>
                        </a:rPr>
                        <a:t>ιερακόμορφα</a:t>
                      </a:r>
                      <a:r>
                        <a:rPr lang="el-GR" sz="1800" b="0" kern="1200" dirty="0">
                          <a:solidFill>
                            <a:schemeClr val="tx2">
                              <a:lumMod val="75000"/>
                            </a:schemeClr>
                          </a:solidFill>
                          <a:latin typeface="GillSans"/>
                          <a:ea typeface="+mn-ea"/>
                          <a:cs typeface="Arial" pitchFamily="34" charset="0"/>
                        </a:rPr>
                        <a:t>)</a:t>
                      </a:r>
                    </a:p>
                    <a:p>
                      <a:pPr marL="263525" lvl="1" indent="-179388" eaLnBrk="0" fontAlgn="base" hangingPunct="0">
                        <a:spcBef>
                          <a:spcPts val="600"/>
                        </a:spcBef>
                        <a:spcAft>
                          <a:spcPts val="600"/>
                        </a:spcAft>
                        <a:buFont typeface="Arial" pitchFamily="34" charset="0"/>
                        <a:buChar char="•"/>
                      </a:pPr>
                      <a:r>
                        <a:rPr lang="el-GR" sz="1800" b="0" kern="1200" dirty="0">
                          <a:solidFill>
                            <a:schemeClr val="tx2">
                              <a:lumMod val="75000"/>
                            </a:schemeClr>
                          </a:solidFill>
                          <a:latin typeface="GillSans"/>
                          <a:ea typeface="+mn-ea"/>
                          <a:cs typeface="Arial" pitchFamily="34" charset="0"/>
                        </a:rPr>
                        <a:t>Μελέτη </a:t>
                      </a:r>
                      <a:r>
                        <a:rPr lang="el-GR" sz="1800" b="0" kern="1200" dirty="0" err="1">
                          <a:solidFill>
                            <a:schemeClr val="tx2">
                              <a:lumMod val="75000"/>
                            </a:schemeClr>
                          </a:solidFill>
                          <a:latin typeface="GillSans"/>
                          <a:ea typeface="+mn-ea"/>
                          <a:cs typeface="Arial" pitchFamily="34" charset="0"/>
                        </a:rPr>
                        <a:t>βιώσιμοτητας</a:t>
                      </a:r>
                      <a:r>
                        <a:rPr lang="en-US" sz="1800" b="0" kern="1200" dirty="0">
                          <a:solidFill>
                            <a:schemeClr val="tx2">
                              <a:lumMod val="75000"/>
                            </a:schemeClr>
                          </a:solidFill>
                          <a:latin typeface="GillSans"/>
                          <a:ea typeface="+mn-ea"/>
                          <a:cs typeface="Arial" pitchFamily="34" charset="0"/>
                        </a:rPr>
                        <a:t> </a:t>
                      </a:r>
                      <a:r>
                        <a:rPr lang="el-GR" sz="1800" b="0" kern="1200" dirty="0">
                          <a:solidFill>
                            <a:schemeClr val="tx2">
                              <a:lumMod val="75000"/>
                            </a:schemeClr>
                          </a:solidFill>
                          <a:latin typeface="GillSans"/>
                          <a:ea typeface="+mn-ea"/>
                          <a:cs typeface="Arial" pitchFamily="34" charset="0"/>
                        </a:rPr>
                        <a:t>για τα αρπακτικά είδη με τις περισσότερες κρούσεις*: δεν υπάρχει κίνδυνος για τη βιωσιμότητα των ειδών</a:t>
                      </a:r>
                    </a:p>
                  </a:txBody>
                  <a:tcPr>
                    <a:noFill/>
                  </a:tcPr>
                </a:tc>
                <a:extLst>
                  <a:ext uri="{0D108BD9-81ED-4DB2-BD59-A6C34878D82A}">
                    <a16:rowId xmlns:a16="http://schemas.microsoft.com/office/drawing/2014/main" val="318882753"/>
                  </a:ext>
                </a:extLst>
              </a:tr>
            </a:tbl>
          </a:graphicData>
        </a:graphic>
      </p:graphicFrame>
      <p:sp>
        <p:nvSpPr>
          <p:cNvPr id="13" name="Title 1">
            <a:extLst>
              <a:ext uri="{FF2B5EF4-FFF2-40B4-BE49-F238E27FC236}">
                <a16:creationId xmlns:a16="http://schemas.microsoft.com/office/drawing/2014/main" id="{AE72737A-7812-E83B-740A-90446EBE3084}"/>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Το παράδειγμα της Πορτογαλίας</a:t>
            </a:r>
          </a:p>
        </p:txBody>
      </p:sp>
      <p:pic>
        <p:nvPicPr>
          <p:cNvPr id="16" name="Picture 15" descr="Icon&#10;&#10;Description automatically generated">
            <a:extLst>
              <a:ext uri="{FF2B5EF4-FFF2-40B4-BE49-F238E27FC236}">
                <a16:creationId xmlns:a16="http://schemas.microsoft.com/office/drawing/2014/main" id="{ED7606BC-0F72-F5E2-3CD1-51DF190D5C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Tree>
    <p:extLst>
      <p:ext uri="{BB962C8B-B14F-4D97-AF65-F5344CB8AC3E}">
        <p14:creationId xmlns:p14="http://schemas.microsoft.com/office/powerpoint/2010/main" val="87829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00" y="-3634"/>
            <a:ext cx="4608000" cy="6876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dirty="0">
                <a:solidFill>
                  <a:prstClr val="white"/>
                </a:solidFill>
              </a:rPr>
              <a:t>3</a:t>
            </a:r>
          </a:p>
          <a:p>
            <a:pPr algn="ctr"/>
            <a:endParaRPr lang="en-US" dirty="0">
              <a:solidFill>
                <a:prstClr val="white"/>
              </a:solidFill>
            </a:endParaRPr>
          </a:p>
          <a:p>
            <a:pPr algn="ctr"/>
            <a:r>
              <a:rPr lang="el-GR" altLang="en-US" sz="4200" dirty="0">
                <a:solidFill>
                  <a:prstClr val="white"/>
                </a:solidFill>
                <a:latin typeface="GillSans"/>
              </a:rPr>
              <a:t>Ανάσχεση ανθρωπογενούς κλιματικής αλλαγής</a:t>
            </a:r>
          </a:p>
          <a:p>
            <a:pPr algn="ctr"/>
            <a:endParaRPr lang="el-GR" altLang="en-US" sz="3000" dirty="0">
              <a:solidFill>
                <a:prstClr val="white"/>
              </a:solidFill>
              <a:latin typeface="GillSans"/>
            </a:endParaRPr>
          </a:p>
        </p:txBody>
      </p:sp>
      <p:pic>
        <p:nvPicPr>
          <p:cNvPr id="5" name="Picture 4" descr="A picture containing nature&#10;&#10;Description automatically generated">
            <a:extLst>
              <a:ext uri="{FF2B5EF4-FFF2-40B4-BE49-F238E27FC236}">
                <a16:creationId xmlns:a16="http://schemas.microsoft.com/office/drawing/2014/main" id="{29216660-591C-46B6-857D-78B93E90F0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1999" y="-3634"/>
            <a:ext cx="4572001" cy="6858000"/>
          </a:xfrm>
          <a:prstGeom prst="rect">
            <a:avLst/>
          </a:prstGeom>
        </p:spPr>
      </p:pic>
    </p:spTree>
    <p:extLst>
      <p:ext uri="{BB962C8B-B14F-4D97-AF65-F5344CB8AC3E}">
        <p14:creationId xmlns:p14="http://schemas.microsoft.com/office/powerpoint/2010/main" val="423325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58B598-B3D3-409D-8390-2DFE32D29DCD}"/>
              </a:ext>
            </a:extLst>
          </p:cNvPr>
          <p:cNvSpPr txBox="1"/>
          <p:nvPr/>
        </p:nvSpPr>
        <p:spPr>
          <a:xfrm>
            <a:off x="145711" y="6475152"/>
            <a:ext cx="4896544" cy="323165"/>
          </a:xfrm>
          <a:prstGeom prst="rect">
            <a:avLst/>
          </a:prstGeom>
          <a:noFill/>
        </p:spPr>
        <p:txBody>
          <a:bodyPr wrap="square" rtlCol="0">
            <a:spAutoFit/>
          </a:bodyPr>
          <a:lstStyle/>
          <a:p>
            <a:r>
              <a:rPr lang="en-US" sz="1500" b="1" dirty="0">
                <a:solidFill>
                  <a:srgbClr val="002060"/>
                </a:solidFill>
                <a:latin typeface="GillSans"/>
                <a:cs typeface="Arial" pitchFamily="34" charset="0"/>
              </a:rPr>
              <a:t>Source</a:t>
            </a:r>
            <a:r>
              <a:rPr lang="el-GR" sz="1500" dirty="0">
                <a:solidFill>
                  <a:srgbClr val="002060"/>
                </a:solidFill>
                <a:latin typeface="GillSans"/>
                <a:cs typeface="Arial" pitchFamily="34" charset="0"/>
              </a:rPr>
              <a:t>: </a:t>
            </a:r>
            <a:r>
              <a:rPr lang="en-US" sz="1500" dirty="0">
                <a:solidFill>
                  <a:srgbClr val="002060"/>
                </a:solidFill>
                <a:latin typeface="GillSans"/>
                <a:cs typeface="Arial" pitchFamily="34" charset="0"/>
              </a:rPr>
              <a:t>Emissions Gap Report 2021, UNEP</a:t>
            </a:r>
          </a:p>
        </p:txBody>
      </p:sp>
      <p:pic>
        <p:nvPicPr>
          <p:cNvPr id="8" name="Picture 7">
            <a:extLst>
              <a:ext uri="{FF2B5EF4-FFF2-40B4-BE49-F238E27FC236}">
                <a16:creationId xmlns:a16="http://schemas.microsoft.com/office/drawing/2014/main" id="{E884F197-B0ED-4995-8972-CAAA809F4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11" y="1986468"/>
            <a:ext cx="8537528" cy="4506407"/>
          </a:xfrm>
          <a:prstGeom prst="rect">
            <a:avLst/>
          </a:prstGeom>
        </p:spPr>
      </p:pic>
      <p:cxnSp>
        <p:nvCxnSpPr>
          <p:cNvPr id="15" name="Straight Connector 14">
            <a:extLst>
              <a:ext uri="{FF2B5EF4-FFF2-40B4-BE49-F238E27FC236}">
                <a16:creationId xmlns:a16="http://schemas.microsoft.com/office/drawing/2014/main" id="{37C5CB66-F065-4872-8483-AD38BD8A969F}"/>
              </a:ext>
            </a:extLst>
          </p:cNvPr>
          <p:cNvCxnSpPr>
            <a:cxnSpLocks/>
          </p:cNvCxnSpPr>
          <p:nvPr/>
        </p:nvCxnSpPr>
        <p:spPr>
          <a:xfrm flipV="1">
            <a:off x="2709731" y="2060848"/>
            <a:ext cx="0" cy="396044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1A4C276-5DBC-403F-92B4-5618714195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695" y="2152368"/>
            <a:ext cx="2945296" cy="2068720"/>
          </a:xfrm>
          <a:prstGeom prst="rect">
            <a:avLst/>
          </a:prstGeom>
          <a:ln>
            <a:solidFill>
              <a:schemeClr val="accent1"/>
            </a:solidFill>
          </a:ln>
        </p:spPr>
      </p:pic>
      <p:sp>
        <p:nvSpPr>
          <p:cNvPr id="11" name="Title 1">
            <a:extLst>
              <a:ext uri="{FF2B5EF4-FFF2-40B4-BE49-F238E27FC236}">
                <a16:creationId xmlns:a16="http://schemas.microsoft.com/office/drawing/2014/main" id="{8B1D4971-6ECF-73FD-5833-2BDD03E6244B}"/>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lang="en-US" b="1" dirty="0">
                <a:solidFill>
                  <a:schemeClr val="bg1"/>
                </a:solidFill>
                <a:latin typeface="Calibri" pitchFamily="34" charset="0"/>
                <a:ea typeface="+mj-ea"/>
                <a:cs typeface="Calibri" pitchFamily="34" charset="0"/>
              </a:rPr>
              <a:t>Emissions Gap Report 2021, UNEP</a:t>
            </a:r>
            <a:r>
              <a:rPr lang="el-GR" b="1" dirty="0">
                <a:solidFill>
                  <a:schemeClr val="bg1"/>
                </a:solidFill>
                <a:latin typeface="Calibri" pitchFamily="34" charset="0"/>
                <a:ea typeface="+mj-ea"/>
                <a:cs typeface="Calibri" pitchFamily="34" charset="0"/>
              </a:rPr>
              <a:t> |</a:t>
            </a:r>
            <a:r>
              <a:rPr lang="en-US" b="1" dirty="0">
                <a:solidFill>
                  <a:schemeClr val="bg1"/>
                </a:solidFill>
                <a:latin typeface="Calibri" pitchFamily="34" charset="0"/>
                <a:ea typeface="+mj-ea"/>
                <a:cs typeface="Calibri" pitchFamily="34" charset="0"/>
              </a:rPr>
              <a:t> </a:t>
            </a:r>
            <a:r>
              <a:rPr lang="el-GR" b="1" dirty="0">
                <a:solidFill>
                  <a:schemeClr val="bg1"/>
                </a:solidFill>
                <a:latin typeface="Calibri" pitchFamily="34" charset="0"/>
                <a:ea typeface="+mj-ea"/>
                <a:cs typeface="Calibri" pitchFamily="34" charset="0"/>
              </a:rPr>
              <a:t> </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Η πιο κρίσιμη δεκαετία</a:t>
            </a:r>
          </a:p>
        </p:txBody>
      </p:sp>
      <p:pic>
        <p:nvPicPr>
          <p:cNvPr id="12" name="Picture 11" descr="Icon&#10;&#10;Description automatically generated">
            <a:extLst>
              <a:ext uri="{FF2B5EF4-FFF2-40B4-BE49-F238E27FC236}">
                <a16:creationId xmlns:a16="http://schemas.microsoft.com/office/drawing/2014/main" id="{DDA7D34C-33DB-544E-56D5-5825650359F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
        <p:nvSpPr>
          <p:cNvPr id="17" name="Content Placeholder 28">
            <a:extLst>
              <a:ext uri="{FF2B5EF4-FFF2-40B4-BE49-F238E27FC236}">
                <a16:creationId xmlns:a16="http://schemas.microsoft.com/office/drawing/2014/main" id="{702F7469-E9D6-49C6-9332-826CA95C3D6B}"/>
              </a:ext>
            </a:extLst>
          </p:cNvPr>
          <p:cNvSpPr txBox="1">
            <a:spLocks/>
          </p:cNvSpPr>
          <p:nvPr/>
        </p:nvSpPr>
        <p:spPr bwMode="auto">
          <a:xfrm>
            <a:off x="251519" y="969864"/>
            <a:ext cx="8431719" cy="1016604"/>
          </a:xfrm>
          <a:prstGeom prst="rect">
            <a:avLst/>
          </a:prstGeom>
          <a:solidFill>
            <a:schemeClr val="accent1">
              <a:lumMod val="20000"/>
              <a:lumOff val="80000"/>
              <a:alpha val="86000"/>
            </a:schemeClr>
          </a:solidFill>
          <a:ln w="9525">
            <a:noFill/>
            <a:miter lim="800000"/>
            <a:headEnd/>
            <a:tailEnd/>
          </a:ln>
        </p:spPr>
        <p:txBody>
          <a:bodyPr vert="horz" wrap="square" lIns="0" tIns="40814" rIns="0" bIns="40814" numCol="1" anchor="t" anchorCtr="0" compatLnSpc="1">
            <a:prstTxWarp prst="textNoShape">
              <a:avLst/>
            </a:prstTxWarp>
          </a:bodyPr>
          <a:lstStyle>
            <a:lvl1pPr marL="306106" indent="-306106" algn="l" rtl="0" eaLnBrk="0" fontAlgn="base" hangingPunct="0">
              <a:spcBef>
                <a:spcPct val="20000"/>
              </a:spcBef>
              <a:spcAft>
                <a:spcPts val="536"/>
              </a:spcAft>
              <a:buFont typeface="Arial" charset="0"/>
              <a:buChar char="•"/>
              <a:defRPr sz="2400" kern="1200">
                <a:solidFill>
                  <a:schemeClr val="tx2">
                    <a:lumMod val="75000"/>
                  </a:schemeClr>
                </a:solidFill>
                <a:latin typeface="GillSans"/>
                <a:ea typeface="+mn-ea"/>
                <a:cs typeface="Arial" pitchFamily="34" charset="0"/>
              </a:defRPr>
            </a:lvl1pPr>
            <a:lvl2pPr marL="663229" indent="-255088" algn="l" rtl="0" eaLnBrk="0" fontAlgn="base" hangingPunct="0">
              <a:spcBef>
                <a:spcPct val="20000"/>
              </a:spcBef>
              <a:spcAft>
                <a:spcPts val="536"/>
              </a:spcAft>
              <a:buFont typeface="Arial" charset="0"/>
              <a:buChar char="–"/>
              <a:defRPr sz="2000" kern="1200">
                <a:solidFill>
                  <a:srgbClr val="002060"/>
                </a:solidFill>
                <a:latin typeface="GillSans"/>
                <a:ea typeface="+mn-ea"/>
                <a:cs typeface="Arial" pitchFamily="34" charset="0"/>
              </a:defRPr>
            </a:lvl2pPr>
            <a:lvl3pPr marL="1020353" indent="-204070" algn="l" rtl="0" eaLnBrk="0" fontAlgn="base" hangingPunct="0">
              <a:spcBef>
                <a:spcPct val="20000"/>
              </a:spcBef>
              <a:spcAft>
                <a:spcPts val="536"/>
              </a:spcAft>
              <a:buFont typeface="Arial" charset="0"/>
              <a:buChar char="•"/>
              <a:defRPr sz="1800" kern="1200">
                <a:solidFill>
                  <a:schemeClr val="accent5">
                    <a:lumMod val="75000"/>
                  </a:schemeClr>
                </a:solidFill>
                <a:latin typeface="GillSans"/>
                <a:ea typeface="+mn-ea"/>
                <a:cs typeface="Arial" pitchFamily="34" charset="0"/>
              </a:defRPr>
            </a:lvl3pPr>
            <a:lvl4pPr marL="1428494" indent="-20407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1836635" indent="-204070" algn="l" rtl="0" eaLnBrk="0" fontAlgn="base" hangingPunct="0">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0"/>
              </a:spcBef>
              <a:spcAft>
                <a:spcPts val="0"/>
              </a:spcAft>
              <a:buNone/>
            </a:pPr>
            <a:r>
              <a:rPr lang="en-US" sz="2000" i="1" dirty="0"/>
              <a:t>Announced pledges reduce projected 2030 emissions by only </a:t>
            </a:r>
            <a:r>
              <a:rPr lang="en-US" sz="2000" b="1" i="1" dirty="0"/>
              <a:t>7,5%</a:t>
            </a:r>
            <a:r>
              <a:rPr lang="en-US" sz="2000" i="1" dirty="0"/>
              <a:t>,</a:t>
            </a:r>
          </a:p>
          <a:p>
            <a:pPr marL="0" indent="0" algn="ctr">
              <a:spcBef>
                <a:spcPts val="0"/>
              </a:spcBef>
              <a:spcAft>
                <a:spcPts val="0"/>
              </a:spcAft>
              <a:buNone/>
            </a:pPr>
            <a:r>
              <a:rPr lang="en-US" sz="2000" i="1" dirty="0"/>
              <a:t>whereas </a:t>
            </a:r>
            <a:r>
              <a:rPr lang="en-US" sz="2000" b="1" i="1" dirty="0"/>
              <a:t>30</a:t>
            </a:r>
            <a:r>
              <a:rPr lang="en-US" sz="2000" i="1" dirty="0"/>
              <a:t>% is needed to limit warming to 2°C and </a:t>
            </a:r>
            <a:r>
              <a:rPr lang="en-US" sz="2000" b="1" i="1" dirty="0"/>
              <a:t>55%</a:t>
            </a:r>
            <a:r>
              <a:rPr lang="en-US" sz="2000" i="1" dirty="0"/>
              <a:t> is needed for 1.5°C</a:t>
            </a:r>
            <a:endParaRPr lang="el-GR" sz="2000" i="1" dirty="0"/>
          </a:p>
          <a:p>
            <a:pPr marL="0" indent="3590925" algn="ctr">
              <a:spcBef>
                <a:spcPts val="0"/>
              </a:spcBef>
              <a:spcAft>
                <a:spcPts val="0"/>
              </a:spcAft>
              <a:buNone/>
              <a:tabLst>
                <a:tab pos="4302125" algn="l"/>
              </a:tabLst>
            </a:pPr>
            <a:r>
              <a:rPr lang="en-US" sz="2000" dirty="0"/>
              <a:t>UNEP, October 2021</a:t>
            </a:r>
            <a:endParaRPr lang="el-GR" sz="2200" dirty="0"/>
          </a:p>
        </p:txBody>
      </p:sp>
    </p:spTree>
    <p:extLst>
      <p:ext uri="{BB962C8B-B14F-4D97-AF65-F5344CB8AC3E}">
        <p14:creationId xmlns:p14="http://schemas.microsoft.com/office/powerpoint/2010/main" val="7030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F5F75C-F342-4DCE-96E4-E7A1FD3E8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11" y="1222336"/>
            <a:ext cx="8820472" cy="3878122"/>
          </a:xfrm>
          <a:prstGeom prst="rect">
            <a:avLst/>
          </a:prstGeom>
        </p:spPr>
      </p:pic>
      <p:sp>
        <p:nvSpPr>
          <p:cNvPr id="7" name="Content Placeholder 9">
            <a:extLst>
              <a:ext uri="{FF2B5EF4-FFF2-40B4-BE49-F238E27FC236}">
                <a16:creationId xmlns:a16="http://schemas.microsoft.com/office/drawing/2014/main" id="{901AC5C0-5E5D-4ED7-BBFA-6D8DC01504A8}"/>
              </a:ext>
            </a:extLst>
          </p:cNvPr>
          <p:cNvSpPr txBox="1">
            <a:spLocks/>
          </p:cNvSpPr>
          <p:nvPr/>
        </p:nvSpPr>
        <p:spPr>
          <a:xfrm>
            <a:off x="817227" y="5100459"/>
            <a:ext cx="7560840" cy="1290182"/>
          </a:xfrm>
          <a:prstGeom prst="rect">
            <a:avLst/>
          </a:prstGeom>
          <a:noFill/>
        </p:spPr>
        <p:txBody>
          <a:bodyPr vert="horz" lIns="72000" tIns="108000" rIns="72000" bIns="108000" rtlCol="0">
            <a:noAutofit/>
          </a:bodyPr>
          <a:lstStyle/>
          <a:p>
            <a:pPr marL="180975" lvl="1" algn="just" eaLnBrk="0" fontAlgn="base" hangingPunct="0">
              <a:spcBef>
                <a:spcPts val="600"/>
              </a:spcBef>
              <a:spcAft>
                <a:spcPts val="600"/>
              </a:spcAft>
            </a:pPr>
            <a:r>
              <a:rPr lang="en-US" sz="2200" b="1" i="1" dirty="0">
                <a:solidFill>
                  <a:schemeClr val="tx2">
                    <a:lumMod val="75000"/>
                  </a:schemeClr>
                </a:solidFill>
                <a:latin typeface="GillSans"/>
                <a:cs typeface="Arial" pitchFamily="34" charset="0"/>
              </a:rPr>
              <a:t>“Nature’s crucial services at risk in a warming world (pollination, coastal protection, food source, clean air etc.)” </a:t>
            </a:r>
            <a:r>
              <a:rPr lang="en-US" sz="2400" b="1" dirty="0">
                <a:solidFill>
                  <a:schemeClr val="tx2">
                    <a:lumMod val="75000"/>
                  </a:schemeClr>
                </a:solidFill>
                <a:latin typeface="GillSans"/>
                <a:cs typeface="Arial" pitchFamily="34" charset="0"/>
              </a:rPr>
              <a:t>					</a:t>
            </a:r>
            <a:r>
              <a:rPr lang="en-US" sz="2400" dirty="0">
                <a:solidFill>
                  <a:schemeClr val="tx2">
                    <a:lumMod val="75000"/>
                  </a:schemeClr>
                </a:solidFill>
                <a:latin typeface="GillSans"/>
                <a:cs typeface="Arial" pitchFamily="34" charset="0"/>
              </a:rPr>
              <a:t>IPCC, </a:t>
            </a:r>
            <a:r>
              <a:rPr lang="el-GR" sz="2400" dirty="0">
                <a:solidFill>
                  <a:schemeClr val="tx2">
                    <a:lumMod val="75000"/>
                  </a:schemeClr>
                </a:solidFill>
                <a:latin typeface="GillSans"/>
                <a:cs typeface="Arial" pitchFamily="34" charset="0"/>
              </a:rPr>
              <a:t>Φεβρουάριος 2022</a:t>
            </a:r>
            <a:endParaRPr lang="en-US" sz="2400" dirty="0">
              <a:solidFill>
                <a:schemeClr val="tx2">
                  <a:lumMod val="75000"/>
                </a:schemeClr>
              </a:solidFill>
              <a:latin typeface="GillSans"/>
              <a:cs typeface="Arial" pitchFamily="34" charset="0"/>
            </a:endParaRPr>
          </a:p>
        </p:txBody>
      </p:sp>
      <p:sp>
        <p:nvSpPr>
          <p:cNvPr id="6" name="Title 1">
            <a:extLst>
              <a:ext uri="{FF2B5EF4-FFF2-40B4-BE49-F238E27FC236}">
                <a16:creationId xmlns:a16="http://schemas.microsoft.com/office/drawing/2014/main" id="{356AB1E6-AA79-04CF-A968-EC6A0D01B12D}"/>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lang="el-GR" b="1" dirty="0">
                <a:solidFill>
                  <a:schemeClr val="bg1"/>
                </a:solidFill>
                <a:latin typeface="Calibri" pitchFamily="34" charset="0"/>
                <a:ea typeface="+mj-ea"/>
                <a:cs typeface="Calibri" pitchFamily="34" charset="0"/>
              </a:rPr>
              <a:t>Οι απώλειες στη βιοποικιλότητα θα είναι πρωτόγνωρες</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8" name="Picture 7" descr="Icon&#10;&#10;Description automatically generated">
            <a:extLst>
              <a:ext uri="{FF2B5EF4-FFF2-40B4-BE49-F238E27FC236}">
                <a16:creationId xmlns:a16="http://schemas.microsoft.com/office/drawing/2014/main" id="{81E4A036-785E-D21D-F8A0-A529083C1B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Tree>
    <p:extLst>
      <p:ext uri="{BB962C8B-B14F-4D97-AF65-F5344CB8AC3E}">
        <p14:creationId xmlns:p14="http://schemas.microsoft.com/office/powerpoint/2010/main" val="179306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Box 5">
            <a:extLst>
              <a:ext uri="{FF2B5EF4-FFF2-40B4-BE49-F238E27FC236}">
                <a16:creationId xmlns:a16="http://schemas.microsoft.com/office/drawing/2014/main" id="{47FF3E90-EADF-4EC3-A0FF-22DEEC093145}"/>
              </a:ext>
            </a:extLst>
          </p:cNvPr>
          <p:cNvSpPr txBox="1">
            <a:spLocks noChangeArrowheads="1"/>
          </p:cNvSpPr>
          <p:nvPr/>
        </p:nvSpPr>
        <p:spPr bwMode="auto">
          <a:xfrm>
            <a:off x="145380" y="6149507"/>
            <a:ext cx="8851653" cy="62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l-GR" sz="1150" i="1" dirty="0">
                <a:latin typeface="+mn-lt"/>
                <a:cs typeface="Tahoma" panose="020B0604030504040204" pitchFamily="34" charset="0"/>
              </a:rPr>
              <a:t>The HWEA Wind Energy Statistics take into account the wind capacity which is in commercial or test operation in Greece and are based on sources from the market actors.</a:t>
            </a:r>
            <a:r>
              <a:rPr lang="el-GR" altLang="el-GR" sz="1150" i="1" dirty="0">
                <a:latin typeface="+mn-lt"/>
                <a:cs typeface="Tahoma" panose="020B0604030504040204" pitchFamily="34" charset="0"/>
              </a:rPr>
              <a:t> </a:t>
            </a:r>
            <a:r>
              <a:rPr lang="en-US" sz="1150" i="1" dirty="0">
                <a:latin typeface="+mn-lt"/>
                <a:cs typeface="Tahoma" panose="020B0604030504040204" pitchFamily="34" charset="0"/>
              </a:rPr>
              <a:t>HWEA has made effort to crosscheck and confirm the data. However, HWEA does not guarantee the accuracy of them and do not undertake any relevant liability.</a:t>
            </a:r>
            <a:r>
              <a:rPr lang="en-US" altLang="el-GR" sz="1150" i="1" dirty="0">
                <a:latin typeface="+mn-lt"/>
                <a:cs typeface="Tahoma" panose="020B0604030504040204" pitchFamily="34" charset="0"/>
              </a:rPr>
              <a:t> </a:t>
            </a:r>
            <a:endParaRPr lang="el-GR" altLang="el-GR" sz="1150" i="1" dirty="0">
              <a:latin typeface="+mn-lt"/>
              <a:cs typeface="Tahoma" panose="020B0604030504040204" pitchFamily="34" charset="0"/>
            </a:endParaRPr>
          </a:p>
        </p:txBody>
      </p:sp>
      <p:sp>
        <p:nvSpPr>
          <p:cNvPr id="6" name="Title 1">
            <a:extLst>
              <a:ext uri="{FF2B5EF4-FFF2-40B4-BE49-F238E27FC236}">
                <a16:creationId xmlns:a16="http://schemas.microsoft.com/office/drawing/2014/main" id="{67FEA751-EA88-4CB7-8144-9953C8F145AB}"/>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Στατιστικά </a:t>
            </a:r>
            <a:r>
              <a:rPr kumimoji="0" lang="en-US"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2021</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8" name="Picture 7" descr="Icon&#10;&#10;Description automatically generated">
            <a:extLst>
              <a:ext uri="{FF2B5EF4-FFF2-40B4-BE49-F238E27FC236}">
                <a16:creationId xmlns:a16="http://schemas.microsoft.com/office/drawing/2014/main" id="{4521C19E-58F3-4D39-BC26-6EB8280E45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graphicFrame>
        <p:nvGraphicFramePr>
          <p:cNvPr id="7" name="Chart 6">
            <a:extLst>
              <a:ext uri="{FF2B5EF4-FFF2-40B4-BE49-F238E27FC236}">
                <a16:creationId xmlns:a16="http://schemas.microsoft.com/office/drawing/2014/main" id="{52820D38-86D7-42E5-B5FE-99CDB0A93581}"/>
              </a:ext>
            </a:extLst>
          </p:cNvPr>
          <p:cNvGraphicFramePr>
            <a:graphicFrameLocks/>
          </p:cNvGraphicFramePr>
          <p:nvPr>
            <p:extLst>
              <p:ext uri="{D42A27DB-BD31-4B8C-83A1-F6EECF244321}">
                <p14:modId xmlns:p14="http://schemas.microsoft.com/office/powerpoint/2010/main" val="1151058110"/>
              </p:ext>
            </p:extLst>
          </p:nvPr>
        </p:nvGraphicFramePr>
        <p:xfrm>
          <a:off x="-150744" y="1206501"/>
          <a:ext cx="9162586" cy="471297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6AB1E6-AA79-04CF-A968-EC6A0D01B12D}"/>
              </a:ext>
            </a:extLst>
          </p:cNvPr>
          <p:cNvSpPr txBox="1">
            <a:spLocks/>
          </p:cNvSpPr>
          <p:nvPr/>
        </p:nvSpPr>
        <p:spPr>
          <a:xfrm>
            <a:off x="0" y="376954"/>
            <a:ext cx="8280000" cy="360000"/>
          </a:xfrm>
          <a:prstGeom prst="rect">
            <a:avLst/>
          </a:prstGeom>
          <a:solidFill>
            <a:schemeClr val="tx2"/>
          </a:solidFill>
          <a:scene3d>
            <a:camera prst="orthographicFront"/>
            <a:lightRig rig="threePt" dir="t"/>
          </a:scene3d>
          <a:sp3d>
            <a:bevelT w="38100"/>
          </a:sp3d>
        </p:spPr>
        <p:txBody>
          <a:bodyPr vert="horz" anchor="ctr">
            <a:normAutofit/>
          </a:bodyPr>
          <a:lstStyle/>
          <a:p>
            <a:pPr lvl="0">
              <a:spcBef>
                <a:spcPct val="0"/>
              </a:spcBef>
              <a:defRPr/>
            </a:pPr>
            <a:r>
              <a:rPr lang="el-GR" sz="1600" b="1" dirty="0">
                <a:solidFill>
                  <a:schemeClr val="bg1"/>
                </a:solidFill>
                <a:latin typeface="Calibri" pitchFamily="34" charset="0"/>
                <a:ea typeface="+mj-ea"/>
                <a:cs typeface="Calibri" pitchFamily="34" charset="0"/>
              </a:rPr>
              <a:t>Υπολογιζόμενη θνησιμότητα πτηνών από αιολικά πάρκα, θερμικούς σταθμούς και πυρηνικά</a:t>
            </a:r>
            <a:endParaRPr kumimoji="0" lang="el-GR" sz="1600"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8" name="Picture 7" descr="Icon&#10;&#10;Description automatically generated">
            <a:extLst>
              <a:ext uri="{FF2B5EF4-FFF2-40B4-BE49-F238E27FC236}">
                <a16:creationId xmlns:a16="http://schemas.microsoft.com/office/drawing/2014/main" id="{81E4A036-785E-D21D-F8A0-A529083C1B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pic>
        <p:nvPicPr>
          <p:cNvPr id="2050" name="Picture 2">
            <a:extLst>
              <a:ext uri="{FF2B5EF4-FFF2-40B4-BE49-F238E27FC236}">
                <a16:creationId xmlns:a16="http://schemas.microsoft.com/office/drawing/2014/main" id="{93892A60-5DCC-1D8F-C65C-E3AAD81E85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330" b="6296"/>
          <a:stretch/>
        </p:blipFill>
        <p:spPr bwMode="auto">
          <a:xfrm>
            <a:off x="522951" y="976486"/>
            <a:ext cx="7736729" cy="43789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726EE8-89FA-FB95-67EA-17343BBB9524}"/>
              </a:ext>
            </a:extLst>
          </p:cNvPr>
          <p:cNvSpPr txBox="1"/>
          <p:nvPr/>
        </p:nvSpPr>
        <p:spPr>
          <a:xfrm>
            <a:off x="145710" y="5594978"/>
            <a:ext cx="9215120" cy="523220"/>
          </a:xfrm>
          <a:prstGeom prst="rect">
            <a:avLst/>
          </a:prstGeom>
          <a:noFill/>
        </p:spPr>
        <p:txBody>
          <a:bodyPr wrap="square">
            <a:spAutoFit/>
          </a:bodyPr>
          <a:lstStyle/>
          <a:p>
            <a:pPr algn="l" fontAlgn="base"/>
            <a:r>
              <a:rPr lang="el-GR" sz="1400" b="0" i="0" dirty="0">
                <a:effectLst/>
              </a:rPr>
              <a:t>Η ετήσια θνησιμότητα πτηνών είναι: 0,269 θάνατοι/</a:t>
            </a:r>
            <a:r>
              <a:rPr lang="el-GR" sz="1400" b="0" i="0" dirty="0" err="1">
                <a:effectLst/>
              </a:rPr>
              <a:t>GWh</a:t>
            </a:r>
            <a:r>
              <a:rPr lang="el-GR" sz="1400" b="0" i="0" dirty="0">
                <a:effectLst/>
              </a:rPr>
              <a:t> για αιολικά πάρκα</a:t>
            </a:r>
            <a:r>
              <a:rPr lang="el-GR" sz="1400" dirty="0"/>
              <a:t> | </a:t>
            </a:r>
            <a:r>
              <a:rPr lang="el-GR" sz="1400" b="0" i="0" dirty="0">
                <a:effectLst/>
              </a:rPr>
              <a:t>0,416 θάνατοι/</a:t>
            </a:r>
            <a:r>
              <a:rPr lang="el-GR" sz="1400" b="0" i="0" dirty="0" err="1">
                <a:effectLst/>
              </a:rPr>
              <a:t>GWh</a:t>
            </a:r>
            <a:r>
              <a:rPr lang="el-GR" sz="1400" b="0" i="0" dirty="0">
                <a:effectLst/>
              </a:rPr>
              <a:t> για την πυρηνική ενέργεια | 5,18 θάνατοι/</a:t>
            </a:r>
            <a:r>
              <a:rPr lang="el-GR" sz="1400" b="0" i="0" dirty="0" err="1">
                <a:effectLst/>
              </a:rPr>
              <a:t>GWh</a:t>
            </a:r>
            <a:r>
              <a:rPr lang="el-GR" sz="1400" b="0" i="0" dirty="0">
                <a:effectLst/>
              </a:rPr>
              <a:t> για τη θερμοηλεκτρική παραγωγή με ορυκτά καύσιμα.</a:t>
            </a:r>
          </a:p>
        </p:txBody>
      </p:sp>
      <p:sp>
        <p:nvSpPr>
          <p:cNvPr id="11" name="TextBox 10">
            <a:extLst>
              <a:ext uri="{FF2B5EF4-FFF2-40B4-BE49-F238E27FC236}">
                <a16:creationId xmlns:a16="http://schemas.microsoft.com/office/drawing/2014/main" id="{DD254547-97FA-D08B-3B05-681CEF6933AA}"/>
              </a:ext>
            </a:extLst>
          </p:cNvPr>
          <p:cNvSpPr txBox="1"/>
          <p:nvPr/>
        </p:nvSpPr>
        <p:spPr>
          <a:xfrm>
            <a:off x="94910" y="6219436"/>
            <a:ext cx="6336370" cy="523220"/>
          </a:xfrm>
          <a:prstGeom prst="rect">
            <a:avLst/>
          </a:prstGeom>
          <a:noFill/>
        </p:spPr>
        <p:txBody>
          <a:bodyPr wrap="square" rtlCol="0">
            <a:spAutoFit/>
          </a:bodyPr>
          <a:lstStyle/>
          <a:p>
            <a:pPr algn="l"/>
            <a:r>
              <a:rPr lang="el-GR" sz="1400" b="1" dirty="0">
                <a:solidFill>
                  <a:srgbClr val="22456E"/>
                </a:solidFill>
                <a:latin typeface="GillSans"/>
                <a:cs typeface="Arial" pitchFamily="34" charset="0"/>
              </a:rPr>
              <a:t>Πηγή</a:t>
            </a:r>
            <a:r>
              <a:rPr lang="el-GR" sz="1400" dirty="0">
                <a:solidFill>
                  <a:schemeClr val="tx2">
                    <a:lumMod val="75000"/>
                  </a:schemeClr>
                </a:solidFill>
                <a:latin typeface="GillSans"/>
                <a:cs typeface="Arial" pitchFamily="34" charset="0"/>
              </a:rPr>
              <a:t>: </a:t>
            </a:r>
            <a:r>
              <a:rPr lang="en-US" sz="1400" dirty="0">
                <a:solidFill>
                  <a:schemeClr val="tx2">
                    <a:lumMod val="75000"/>
                  </a:schemeClr>
                </a:solidFill>
                <a:latin typeface="GillSans"/>
                <a:cs typeface="Arial" pitchFamily="34" charset="0"/>
              </a:rPr>
              <a:t>The avian and wildlife costs of fossil fuels and nuclear power</a:t>
            </a:r>
            <a:r>
              <a:rPr lang="el-GR" sz="1400" dirty="0">
                <a:solidFill>
                  <a:schemeClr val="tx2">
                    <a:lumMod val="75000"/>
                  </a:schemeClr>
                </a:solidFill>
                <a:latin typeface="GillSans"/>
                <a:cs typeface="Arial" pitchFamily="34" charset="0"/>
              </a:rPr>
              <a:t>, Β.</a:t>
            </a:r>
            <a:r>
              <a:rPr lang="en-US" sz="1400" dirty="0">
                <a:solidFill>
                  <a:schemeClr val="tx2">
                    <a:lumMod val="75000"/>
                  </a:schemeClr>
                </a:solidFill>
                <a:latin typeface="GillSans"/>
                <a:cs typeface="Arial" pitchFamily="34" charset="0"/>
              </a:rPr>
              <a:t> </a:t>
            </a:r>
            <a:r>
              <a:rPr lang="en-US" sz="1400" dirty="0" err="1">
                <a:solidFill>
                  <a:schemeClr val="tx2">
                    <a:lumMod val="75000"/>
                  </a:schemeClr>
                </a:solidFill>
                <a:latin typeface="GillSans"/>
                <a:cs typeface="Arial" pitchFamily="34" charset="0"/>
              </a:rPr>
              <a:t>Sovocol</a:t>
            </a:r>
            <a:r>
              <a:rPr lang="en-US" sz="1400" dirty="0">
                <a:solidFill>
                  <a:schemeClr val="tx2">
                    <a:lumMod val="75000"/>
                  </a:schemeClr>
                </a:solidFill>
                <a:latin typeface="GillSans"/>
                <a:cs typeface="Arial" pitchFamily="34" charset="0"/>
              </a:rPr>
              <a:t>, 2013</a:t>
            </a:r>
            <a:endParaRPr lang="el-GR" sz="1400" dirty="0">
              <a:solidFill>
                <a:schemeClr val="tx2">
                  <a:lumMod val="75000"/>
                </a:schemeClr>
              </a:solidFill>
              <a:latin typeface="GillSans"/>
              <a:cs typeface="Arial" pitchFamily="34" charset="0"/>
            </a:endParaRPr>
          </a:p>
          <a:p>
            <a:pPr algn="l"/>
            <a:r>
              <a:rPr lang="en-US" sz="1400" dirty="0">
                <a:solidFill>
                  <a:schemeClr val="tx2">
                    <a:lumMod val="75000"/>
                  </a:schemeClr>
                </a:solidFill>
                <a:latin typeface="GillSans"/>
                <a:cs typeface="Arial" pitchFamily="34" charset="0"/>
                <a:hlinkClick r:id="rId5"/>
              </a:rPr>
              <a:t>https://doi.org/10.1080/1943815X.2012.746993</a:t>
            </a:r>
            <a:endParaRPr lang="en-US" sz="1500" dirty="0">
              <a:solidFill>
                <a:srgbClr val="002060"/>
              </a:solidFill>
              <a:latin typeface="GillSans"/>
              <a:cs typeface="Arial" pitchFamily="34" charset="0"/>
            </a:endParaRPr>
          </a:p>
        </p:txBody>
      </p:sp>
    </p:spTree>
    <p:extLst>
      <p:ext uri="{BB962C8B-B14F-4D97-AF65-F5344CB8AC3E}">
        <p14:creationId xmlns:p14="http://schemas.microsoft.com/office/powerpoint/2010/main" val="74375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C80CFDF-FF24-4230-A179-3102561DAED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 b="-1"/>
          <a:stretch/>
        </p:blipFill>
        <p:spPr>
          <a:xfrm>
            <a:off x="0" y="10"/>
            <a:ext cx="9143980" cy="6857990"/>
          </a:xfrm>
          <a:prstGeom prst="rect">
            <a:avLst/>
          </a:prstGeom>
        </p:spPr>
      </p:pic>
      <p:sp>
        <p:nvSpPr>
          <p:cNvPr id="2" name="Title 1">
            <a:extLst>
              <a:ext uri="{FF2B5EF4-FFF2-40B4-BE49-F238E27FC236}">
                <a16:creationId xmlns:a16="http://schemas.microsoft.com/office/drawing/2014/main" id="{36E43C03-3E7D-45AD-8D04-074CF1F356FE}"/>
              </a:ext>
            </a:extLst>
          </p:cNvPr>
          <p:cNvSpPr>
            <a:spLocks noGrp="1"/>
          </p:cNvSpPr>
          <p:nvPr>
            <p:ph type="title"/>
          </p:nvPr>
        </p:nvSpPr>
        <p:spPr>
          <a:xfrm>
            <a:off x="1547664" y="980728"/>
            <a:ext cx="6336704" cy="794064"/>
          </a:xfrm>
          <a:solidFill>
            <a:schemeClr val="tx2">
              <a:lumMod val="10000"/>
              <a:alpha val="46000"/>
            </a:schemeClr>
          </a:solidFill>
        </p:spPr>
        <p:txBody>
          <a:bodyPr vert="horz" lIns="91440" tIns="45720" rIns="91440" bIns="45720" rtlCol="0" anchor="ctr">
            <a:noAutofit/>
          </a:bodyPr>
          <a:lstStyle/>
          <a:p>
            <a:pPr algn="ctr" eaLnBrk="1" hangingPunct="1"/>
            <a:r>
              <a:rPr lang="el-GR" sz="2600" b="1" dirty="0">
                <a:solidFill>
                  <a:srgbClr val="FFC000"/>
                </a:solidFill>
                <a:latin typeface="+mj-lt"/>
                <a:cs typeface="+mj-cs"/>
              </a:rPr>
              <a:t>Πρέπει να αλλάξουμε οπτική </a:t>
            </a:r>
            <a:br>
              <a:rPr lang="el-GR" sz="2600" b="1" dirty="0">
                <a:solidFill>
                  <a:srgbClr val="FFC000"/>
                </a:solidFill>
                <a:latin typeface="+mj-lt"/>
                <a:cs typeface="+mj-cs"/>
              </a:rPr>
            </a:br>
            <a:r>
              <a:rPr lang="el-GR" sz="2600" b="1" dirty="0">
                <a:solidFill>
                  <a:srgbClr val="FFC000"/>
                </a:solidFill>
                <a:latin typeface="+mj-lt"/>
                <a:cs typeface="+mj-cs"/>
              </a:rPr>
              <a:t>για να μη χρειαστεί να αλλάξουμε πλανήτη</a:t>
            </a:r>
            <a:endParaRPr lang="en-US" sz="2600" b="1" dirty="0">
              <a:solidFill>
                <a:srgbClr val="FFC000"/>
              </a:solidFill>
              <a:latin typeface="+mj-lt"/>
              <a:cs typeface="+mj-cs"/>
            </a:endParaRPr>
          </a:p>
        </p:txBody>
      </p:sp>
    </p:spTree>
    <p:extLst>
      <p:ext uri="{BB962C8B-B14F-4D97-AF65-F5344CB8AC3E}">
        <p14:creationId xmlns:p14="http://schemas.microsoft.com/office/powerpoint/2010/main" val="67720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536D41B-11F1-4738-944A-6826C146F4EA}"/>
              </a:ext>
            </a:extLst>
          </p:cNvPr>
          <p:cNvSpPr txBox="1"/>
          <p:nvPr/>
        </p:nvSpPr>
        <p:spPr>
          <a:xfrm>
            <a:off x="1882874" y="3831072"/>
            <a:ext cx="5565058" cy="400110"/>
          </a:xfrm>
          <a:prstGeom prst="rect">
            <a:avLst/>
          </a:prstGeom>
          <a:noFill/>
        </p:spPr>
        <p:txBody>
          <a:bodyPr wrap="square" rtlCol="0">
            <a:spAutoFit/>
          </a:bodyPr>
          <a:lstStyle/>
          <a:p>
            <a:pPr algn="ctr"/>
            <a:r>
              <a:rPr lang="en-US" sz="2000" b="1" dirty="0">
                <a:solidFill>
                  <a:srgbClr val="22456E"/>
                </a:solidFill>
              </a:rPr>
              <a:t>www.eletaen.gr</a:t>
            </a:r>
            <a:endParaRPr lang="el-GR" sz="2000" b="1" dirty="0">
              <a:solidFill>
                <a:srgbClr val="22456E"/>
              </a:solidFill>
            </a:endParaRPr>
          </a:p>
        </p:txBody>
      </p:sp>
      <p:pic>
        <p:nvPicPr>
          <p:cNvPr id="5" name="Picture 4" descr="Logo, company name&#10;&#10;Description automatically generated">
            <a:extLst>
              <a:ext uri="{FF2B5EF4-FFF2-40B4-BE49-F238E27FC236}">
                <a16:creationId xmlns:a16="http://schemas.microsoft.com/office/drawing/2014/main" id="{35AE78BA-25BE-4E92-9ECE-28CB937C7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6101" y="884388"/>
            <a:ext cx="2518604" cy="2697425"/>
          </a:xfrm>
          <a:prstGeom prst="rect">
            <a:avLst/>
          </a:prstGeom>
        </p:spPr>
      </p:pic>
      <p:sp>
        <p:nvSpPr>
          <p:cNvPr id="6" name="TextBox 5">
            <a:extLst>
              <a:ext uri="{FF2B5EF4-FFF2-40B4-BE49-F238E27FC236}">
                <a16:creationId xmlns:a16="http://schemas.microsoft.com/office/drawing/2014/main" id="{2548B91B-8885-45A0-80C9-1504C8E5E9B6}"/>
              </a:ext>
            </a:extLst>
          </p:cNvPr>
          <p:cNvSpPr txBox="1"/>
          <p:nvPr/>
        </p:nvSpPr>
        <p:spPr>
          <a:xfrm>
            <a:off x="1892714" y="4182734"/>
            <a:ext cx="5565058" cy="400110"/>
          </a:xfrm>
          <a:prstGeom prst="rect">
            <a:avLst/>
          </a:prstGeom>
          <a:noFill/>
        </p:spPr>
        <p:txBody>
          <a:bodyPr wrap="square" rtlCol="0">
            <a:spAutoFit/>
          </a:bodyPr>
          <a:lstStyle/>
          <a:p>
            <a:pPr algn="ctr"/>
            <a:r>
              <a:rPr lang="en-US" sz="2000" b="1" dirty="0">
                <a:solidFill>
                  <a:srgbClr val="22456E"/>
                </a:solidFill>
              </a:rPr>
              <a:t>www.ask4wind.gr</a:t>
            </a:r>
            <a:endParaRPr lang="el-GR" sz="2000" b="1" dirty="0">
              <a:solidFill>
                <a:srgbClr val="22456E"/>
              </a:solidFill>
            </a:endParaRPr>
          </a:p>
        </p:txBody>
      </p:sp>
      <p:grpSp>
        <p:nvGrpSpPr>
          <p:cNvPr id="7" name="Group 6">
            <a:extLst>
              <a:ext uri="{FF2B5EF4-FFF2-40B4-BE49-F238E27FC236}">
                <a16:creationId xmlns:a16="http://schemas.microsoft.com/office/drawing/2014/main" id="{265D2B29-7326-431C-A54B-25BF2A2CCA4C}"/>
              </a:ext>
            </a:extLst>
          </p:cNvPr>
          <p:cNvGrpSpPr>
            <a:grpSpLocks noChangeAspect="1"/>
          </p:cNvGrpSpPr>
          <p:nvPr/>
        </p:nvGrpSpPr>
        <p:grpSpPr>
          <a:xfrm>
            <a:off x="3719569" y="4594319"/>
            <a:ext cx="1891667" cy="612000"/>
            <a:chOff x="141957" y="1930034"/>
            <a:chExt cx="7562507" cy="2446658"/>
          </a:xfrm>
        </p:grpSpPr>
        <p:grpSp>
          <p:nvGrpSpPr>
            <p:cNvPr id="2" name="Group 1">
              <a:extLst>
                <a:ext uri="{FF2B5EF4-FFF2-40B4-BE49-F238E27FC236}">
                  <a16:creationId xmlns:a16="http://schemas.microsoft.com/office/drawing/2014/main" id="{B2EEF25E-E939-4DD0-89E2-4B331890DDFE}"/>
                </a:ext>
              </a:extLst>
            </p:cNvPr>
            <p:cNvGrpSpPr/>
            <p:nvPr/>
          </p:nvGrpSpPr>
          <p:grpSpPr>
            <a:xfrm>
              <a:off x="318936" y="2094409"/>
              <a:ext cx="7192910" cy="2119346"/>
              <a:chOff x="318936" y="2094409"/>
              <a:chExt cx="7192910" cy="2119346"/>
            </a:xfrm>
          </p:grpSpPr>
          <p:pic>
            <p:nvPicPr>
              <p:cNvPr id="1028" name="Picture 4" descr="Social Media Icons - Social Media Icons App, HD Png Download - kindpng">
                <a:extLst>
                  <a:ext uri="{FF2B5EF4-FFF2-40B4-BE49-F238E27FC236}">
                    <a16:creationId xmlns:a16="http://schemas.microsoft.com/office/drawing/2014/main" id="{3CEDFE78-0540-4D7D-98CB-0A736C5DEB2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682"/>
              <a:stretch/>
            </p:blipFill>
            <p:spPr bwMode="auto">
              <a:xfrm>
                <a:off x="397592" y="2094409"/>
                <a:ext cx="5403440" cy="18778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ocial Media Icons - Social Media Icons App, HD Png Download - kindpng">
                <a:extLst>
                  <a:ext uri="{FF2B5EF4-FFF2-40B4-BE49-F238E27FC236}">
                    <a16:creationId xmlns:a16="http://schemas.microsoft.com/office/drawing/2014/main" id="{E3D7B880-A86C-4B8E-950D-BB072CA7EE4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617" r="65052"/>
              <a:stretch/>
            </p:blipFill>
            <p:spPr bwMode="auto">
              <a:xfrm>
                <a:off x="318936" y="2257347"/>
                <a:ext cx="1888408" cy="19564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ocial Media Icons - Social Media Icons App, HD Png Download - kindpng">
                <a:extLst>
                  <a:ext uri="{FF2B5EF4-FFF2-40B4-BE49-F238E27FC236}">
                    <a16:creationId xmlns:a16="http://schemas.microsoft.com/office/drawing/2014/main" id="{3B661922-82A6-4548-A61E-C3503161EB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610" t="48617"/>
              <a:stretch/>
            </p:blipFill>
            <p:spPr bwMode="auto">
              <a:xfrm>
                <a:off x="5707627" y="2257347"/>
                <a:ext cx="1804219" cy="195640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B16B1CFE-2BAE-406B-8606-63C6DA012B5F}"/>
                </a:ext>
              </a:extLst>
            </p:cNvPr>
            <p:cNvSpPr/>
            <p:nvPr/>
          </p:nvSpPr>
          <p:spPr>
            <a:xfrm>
              <a:off x="318936" y="3972232"/>
              <a:ext cx="7350225" cy="404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a:extLst>
                <a:ext uri="{FF2B5EF4-FFF2-40B4-BE49-F238E27FC236}">
                  <a16:creationId xmlns:a16="http://schemas.microsoft.com/office/drawing/2014/main" id="{1A04858D-1AD2-4CD8-BFB4-E606EBF2044B}"/>
                </a:ext>
              </a:extLst>
            </p:cNvPr>
            <p:cNvSpPr/>
            <p:nvPr/>
          </p:nvSpPr>
          <p:spPr>
            <a:xfrm>
              <a:off x="314019" y="1930034"/>
              <a:ext cx="7350225" cy="404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a:extLst>
                <a:ext uri="{FF2B5EF4-FFF2-40B4-BE49-F238E27FC236}">
                  <a16:creationId xmlns:a16="http://schemas.microsoft.com/office/drawing/2014/main" id="{6E05747A-219B-4617-821D-326BFA4994F9}"/>
                </a:ext>
              </a:extLst>
            </p:cNvPr>
            <p:cNvSpPr/>
            <p:nvPr/>
          </p:nvSpPr>
          <p:spPr>
            <a:xfrm>
              <a:off x="141957" y="2082434"/>
              <a:ext cx="350517" cy="2294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a:extLst>
                <a:ext uri="{FF2B5EF4-FFF2-40B4-BE49-F238E27FC236}">
                  <a16:creationId xmlns:a16="http://schemas.microsoft.com/office/drawing/2014/main" id="{87C7403E-9358-4614-98E3-F6DECE452734}"/>
                </a:ext>
              </a:extLst>
            </p:cNvPr>
            <p:cNvSpPr/>
            <p:nvPr/>
          </p:nvSpPr>
          <p:spPr>
            <a:xfrm>
              <a:off x="7353947" y="2234834"/>
              <a:ext cx="350517" cy="195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76168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B9CA9B-ACD0-4BB2-83A0-2E5841F56F71}"/>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Στατιστικά </a:t>
            </a:r>
            <a:r>
              <a:rPr kumimoji="0" lang="en-US"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2021</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7" name="Picture 6" descr="Icon&#10;&#10;Description automatically generated">
            <a:extLst>
              <a:ext uri="{FF2B5EF4-FFF2-40B4-BE49-F238E27FC236}">
                <a16:creationId xmlns:a16="http://schemas.microsoft.com/office/drawing/2014/main" id="{57C59C4C-0FE3-45E3-BE5C-2F7DE5B82C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graphicFrame>
        <p:nvGraphicFramePr>
          <p:cNvPr id="9" name="Chart 8">
            <a:extLst>
              <a:ext uri="{FF2B5EF4-FFF2-40B4-BE49-F238E27FC236}">
                <a16:creationId xmlns:a16="http://schemas.microsoft.com/office/drawing/2014/main" id="{CE6F3D7C-6078-40D7-9BD7-82DDA4E5C0D4}"/>
              </a:ext>
            </a:extLst>
          </p:cNvPr>
          <p:cNvGraphicFramePr>
            <a:graphicFrameLocks/>
          </p:cNvGraphicFramePr>
          <p:nvPr>
            <p:extLst>
              <p:ext uri="{D42A27DB-BD31-4B8C-83A1-F6EECF244321}">
                <p14:modId xmlns:p14="http://schemas.microsoft.com/office/powerpoint/2010/main" val="500410592"/>
              </p:ext>
            </p:extLst>
          </p:nvPr>
        </p:nvGraphicFramePr>
        <p:xfrm>
          <a:off x="1" y="1052737"/>
          <a:ext cx="9142412" cy="54099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0" dirty="0"/>
              <a:t>1</a:t>
            </a:r>
            <a:endParaRPr lang="en-US" sz="10000" dirty="0"/>
          </a:p>
          <a:p>
            <a:pPr algn="ctr"/>
            <a:endParaRPr lang="en-US" dirty="0"/>
          </a:p>
          <a:p>
            <a:pPr algn="ctr"/>
            <a:r>
              <a:rPr lang="en-US" sz="4000" dirty="0" err="1">
                <a:latin typeface="GillSans"/>
              </a:rPr>
              <a:t>REPowerEU</a:t>
            </a:r>
            <a:endParaRPr lang="el-GR" sz="4000" dirty="0">
              <a:latin typeface="GillSans"/>
            </a:endParaRPr>
          </a:p>
        </p:txBody>
      </p:sp>
      <p:pic>
        <p:nvPicPr>
          <p:cNvPr id="3" name="Picture 2">
            <a:extLst>
              <a:ext uri="{FF2B5EF4-FFF2-40B4-BE49-F238E27FC236}">
                <a16:creationId xmlns:a16="http://schemas.microsoft.com/office/drawing/2014/main" id="{39CC29C9-553A-4C16-899C-79CAAFDAB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1" y="17445"/>
            <a:ext cx="4572000" cy="6858000"/>
          </a:xfrm>
          <a:prstGeom prst="rect">
            <a:avLst/>
          </a:prstGeom>
        </p:spPr>
      </p:pic>
    </p:spTree>
    <p:extLst>
      <p:ext uri="{BB962C8B-B14F-4D97-AF65-F5344CB8AC3E}">
        <p14:creationId xmlns:p14="http://schemas.microsoft.com/office/powerpoint/2010/main" val="6349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4E2A6-52BF-4DB8-8879-9F5D2EE1CBE3}"/>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Σχέδιο </a:t>
            </a:r>
            <a:r>
              <a:rPr kumimoji="0" lang="en-US"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REPowerEU</a:t>
            </a:r>
            <a:r>
              <a:rPr lang="el-GR" b="1" dirty="0">
                <a:solidFill>
                  <a:schemeClr val="bg1"/>
                </a:solidFill>
                <a:latin typeface="Calibri" pitchFamily="34" charset="0"/>
                <a:ea typeface="+mj-ea"/>
                <a:cs typeface="Calibri" pitchFamily="34" charset="0"/>
              </a:rPr>
              <a:t> |</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1</a:t>
            </a:r>
            <a:r>
              <a:rPr kumimoji="0" lang="el-GR" b="1" i="0" u="none" strike="noStrike" kern="1200" cap="none" spc="0" normalizeH="0" baseline="30000" noProof="0" dirty="0">
                <a:ln>
                  <a:noFill/>
                </a:ln>
                <a:solidFill>
                  <a:schemeClr val="bg1"/>
                </a:solidFill>
                <a:effectLst/>
                <a:uLnTx/>
                <a:uFillTx/>
                <a:latin typeface="Calibri" pitchFamily="34" charset="0"/>
                <a:ea typeface="+mj-ea"/>
                <a:cs typeface="Calibri" pitchFamily="34" charset="0"/>
              </a:rPr>
              <a:t>ον</a:t>
            </a:r>
            <a:r>
              <a:rPr lang="el-GR" b="1" dirty="0">
                <a:solidFill>
                  <a:schemeClr val="bg1"/>
                </a:solidFill>
                <a:latin typeface="Calibri" pitchFamily="34" charset="0"/>
                <a:ea typeface="+mj-ea"/>
                <a:cs typeface="Calibri" pitchFamily="34" charset="0"/>
              </a:rPr>
              <a:t> : </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Τα έργα Α.Π.Ε</a:t>
            </a:r>
            <a:r>
              <a:rPr lang="el-GR" b="1" dirty="0">
                <a:solidFill>
                  <a:schemeClr val="bg1"/>
                </a:solidFill>
                <a:latin typeface="Calibri" pitchFamily="34" charset="0"/>
                <a:ea typeface="+mj-ea"/>
                <a:cs typeface="Calibri" pitchFamily="34" charset="0"/>
              </a:rPr>
              <a:t>. ως υπέρτατου δημοσίου συμφέροντος </a:t>
            </a:r>
          </a:p>
        </p:txBody>
      </p:sp>
      <p:pic>
        <p:nvPicPr>
          <p:cNvPr id="7" name="Picture 6" descr="Icon&#10;&#10;Description automatically generated">
            <a:extLst>
              <a:ext uri="{FF2B5EF4-FFF2-40B4-BE49-F238E27FC236}">
                <a16:creationId xmlns:a16="http://schemas.microsoft.com/office/drawing/2014/main" id="{FE481E4D-819B-4EAE-91CB-9112370016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
        <p:nvSpPr>
          <p:cNvPr id="9" name="TextBox 8">
            <a:extLst>
              <a:ext uri="{FF2B5EF4-FFF2-40B4-BE49-F238E27FC236}">
                <a16:creationId xmlns:a16="http://schemas.microsoft.com/office/drawing/2014/main" id="{8FAFC8BE-80B3-44B1-AF80-9A1CB6503332}"/>
              </a:ext>
            </a:extLst>
          </p:cNvPr>
          <p:cNvSpPr txBox="1"/>
          <p:nvPr/>
        </p:nvSpPr>
        <p:spPr>
          <a:xfrm>
            <a:off x="727584" y="1448656"/>
            <a:ext cx="7413523" cy="4555093"/>
          </a:xfrm>
          <a:prstGeom prst="rect">
            <a:avLst/>
          </a:prstGeom>
          <a:noFill/>
        </p:spPr>
        <p:txBody>
          <a:bodyPr wrap="square">
            <a:spAutoFit/>
          </a:bodyPr>
          <a:lstStyle/>
          <a:p>
            <a:pPr marL="541338" indent="-541338" algn="just">
              <a:spcBef>
                <a:spcPts val="1200"/>
              </a:spcBef>
            </a:pPr>
            <a:r>
              <a:rPr lang="en-US" b="0" i="0" dirty="0">
                <a:effectLst/>
                <a:latin typeface="-apple-system"/>
              </a:rPr>
              <a:t>✅ </a:t>
            </a:r>
            <a:r>
              <a:rPr lang="el-GR" b="0" i="0" dirty="0">
                <a:effectLst/>
                <a:latin typeface="-apple-system"/>
              </a:rPr>
              <a:t>	</a:t>
            </a:r>
            <a:r>
              <a:rPr lang="el-GR" dirty="0">
                <a:latin typeface="-apple-system"/>
              </a:rPr>
              <a:t>Τα έργα Α.Π.Ε. θα θεωρείται πλέον ότι είναι </a:t>
            </a:r>
            <a:r>
              <a:rPr lang="el-GR" b="1" u="sng" dirty="0">
                <a:latin typeface="-apple-system"/>
              </a:rPr>
              <a:t>υπέρτατου δημοσίου συμφέροντος </a:t>
            </a:r>
            <a:r>
              <a:rPr lang="el-GR" b="1" dirty="0">
                <a:latin typeface="-apple-system"/>
              </a:rPr>
              <a:t>και ότι υπηρετούν τη </a:t>
            </a:r>
            <a:r>
              <a:rPr lang="el-GR" b="1" u="sng" dirty="0">
                <a:latin typeface="-apple-system"/>
              </a:rPr>
              <a:t>δημόσια ασφάλεια και υγεία</a:t>
            </a:r>
            <a:r>
              <a:rPr lang="el-GR" dirty="0">
                <a:latin typeface="-apple-system"/>
              </a:rPr>
              <a:t>. Αυτό πρέπει να λαμβάνεται υπόψη κατά τη στάθμιση με άλλα αγαθά, και έτσι, κατά περίπτωση, μπορεί να δίνεται προτεραιότητα στην εγκατάστασή τους. Η προσέγγιση αυτή θα εφαρμόζεται κατά την τρέχουσα ενεργειακή κρίση και μέχρι να επιτευχθεί η κλιματική ουδετερότητα.</a:t>
            </a:r>
          </a:p>
          <a:p>
            <a:pPr marL="984250" indent="-444500" algn="just">
              <a:spcBef>
                <a:spcPts val="1200"/>
              </a:spcBef>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rPr>
              <a:t>Το σημείο 22 αναφέρει ότι έργα Α.Π.Ε. δεν θα </a:t>
            </a:r>
            <a:r>
              <a:rPr lang="el-GR" sz="1600" dirty="0">
                <a:latin typeface="Calibri" panose="020F0502020204030204" pitchFamily="34" charset="0"/>
              </a:rPr>
              <a:t>γίνουν όπου υπάρχουν σαφείς ενδείξεις ότι τα έργα αυτά έχουν σημαντικές αρνητικές επιπτώσεις στο περιβάλλον, οι οποίες δεν μπορούν να μετριαστούν ή να αντισταθμιστούν  «</a:t>
            </a:r>
            <a:r>
              <a:rPr lang="en-US" sz="1600" dirty="0">
                <a:latin typeface="Calibri" panose="020F0502020204030204" pitchFamily="34" charset="0"/>
              </a:rPr>
              <a:t>where there is clear evidence that these projects have major adverse effects on the environment which cannot be mitigated or compensated</a:t>
            </a:r>
            <a:r>
              <a:rPr lang="el-GR" sz="1600" dirty="0">
                <a:latin typeface="Calibri" panose="020F0502020204030204" pitchFamily="34" charset="0"/>
              </a:rPr>
              <a:t>».</a:t>
            </a:r>
          </a:p>
          <a:p>
            <a:pPr marL="984250" algn="just">
              <a:spcBef>
                <a:spcPts val="1200"/>
              </a:spcBef>
            </a:pPr>
            <a:r>
              <a:rPr lang="el-GR" sz="1600" b="1" dirty="0">
                <a:latin typeface="Calibri" panose="020F0502020204030204" pitchFamily="34" charset="0"/>
              </a:rPr>
              <a:t>Σχόλιο</a:t>
            </a:r>
            <a:r>
              <a:rPr lang="en-US" sz="1600" dirty="0">
                <a:latin typeface="Calibri" panose="020F0502020204030204" pitchFamily="34" charset="0"/>
              </a:rPr>
              <a:t>: </a:t>
            </a:r>
            <a:r>
              <a:rPr lang="el-GR" sz="1600" dirty="0">
                <a:latin typeface="Calibri" panose="020F0502020204030204" pitchFamily="34" charset="0"/>
              </a:rPr>
              <a:t>αυτή η αξιολόγηση και στάθμιση μπορεί να γίνει μόνο με εξέταση συγκεκριμένου έργου με συγκριμένο σχεδιασμό και συγκεκριμένους προτεινόμενους όρους</a:t>
            </a:r>
            <a:endParaRPr lang="el-G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4E2A6-52BF-4DB8-8879-9F5D2EE1CBE3}"/>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Σχέδιο </a:t>
            </a:r>
            <a:r>
              <a:rPr kumimoji="0" lang="en-US"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REPowerEU</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a:t>
            </a:r>
            <a:r>
              <a:rPr lang="el-GR" b="1" dirty="0">
                <a:solidFill>
                  <a:schemeClr val="bg1"/>
                </a:solidFill>
                <a:latin typeface="Calibri" pitchFamily="34" charset="0"/>
                <a:ea typeface="+mj-ea"/>
                <a:cs typeface="Calibri" pitchFamily="34" charset="0"/>
              </a:rPr>
              <a:t>|</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1</a:t>
            </a:r>
            <a:r>
              <a:rPr kumimoji="0" lang="el-GR" b="1" i="0" u="none" strike="noStrike" kern="1200" cap="none" spc="0" normalizeH="0" baseline="30000" noProof="0" dirty="0">
                <a:ln>
                  <a:noFill/>
                </a:ln>
                <a:solidFill>
                  <a:schemeClr val="bg1"/>
                </a:solidFill>
                <a:effectLst/>
                <a:uLnTx/>
                <a:uFillTx/>
                <a:latin typeface="Calibri" pitchFamily="34" charset="0"/>
                <a:ea typeface="+mj-ea"/>
                <a:cs typeface="Calibri" pitchFamily="34" charset="0"/>
              </a:rPr>
              <a:t>ον</a:t>
            </a:r>
            <a:r>
              <a:rPr lang="el-GR" b="1" dirty="0">
                <a:solidFill>
                  <a:schemeClr val="bg1"/>
                </a:solidFill>
                <a:latin typeface="Calibri" pitchFamily="34" charset="0"/>
                <a:ea typeface="+mj-ea"/>
                <a:cs typeface="Calibri" pitchFamily="34" charset="0"/>
              </a:rPr>
              <a:t> :</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Τα έργα Α.Π.Ε</a:t>
            </a:r>
            <a:r>
              <a:rPr lang="el-GR" b="1" dirty="0">
                <a:solidFill>
                  <a:schemeClr val="bg1"/>
                </a:solidFill>
                <a:latin typeface="Calibri" pitchFamily="34" charset="0"/>
                <a:ea typeface="+mj-ea"/>
                <a:cs typeface="Calibri" pitchFamily="34" charset="0"/>
              </a:rPr>
              <a:t>. ως υπέρτατου δημοσίου συμφέροντος </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7" name="Picture 6" descr="Icon&#10;&#10;Description automatically generated">
            <a:extLst>
              <a:ext uri="{FF2B5EF4-FFF2-40B4-BE49-F238E27FC236}">
                <a16:creationId xmlns:a16="http://schemas.microsoft.com/office/drawing/2014/main" id="{FE481E4D-819B-4EAE-91CB-9112370016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
        <p:nvSpPr>
          <p:cNvPr id="9" name="TextBox 8">
            <a:extLst>
              <a:ext uri="{FF2B5EF4-FFF2-40B4-BE49-F238E27FC236}">
                <a16:creationId xmlns:a16="http://schemas.microsoft.com/office/drawing/2014/main" id="{8FAFC8BE-80B3-44B1-AF80-9A1CB6503332}"/>
              </a:ext>
            </a:extLst>
          </p:cNvPr>
          <p:cNvSpPr txBox="1"/>
          <p:nvPr/>
        </p:nvSpPr>
        <p:spPr>
          <a:xfrm>
            <a:off x="727584" y="1159469"/>
            <a:ext cx="7413523" cy="5416868"/>
          </a:xfrm>
          <a:prstGeom prst="rect">
            <a:avLst/>
          </a:prstGeom>
          <a:noFill/>
        </p:spPr>
        <p:txBody>
          <a:bodyPr wrap="square">
            <a:spAutoFit/>
          </a:bodyPr>
          <a:lstStyle/>
          <a:p>
            <a:pPr marL="984250" indent="-444500" algn="just">
              <a:spcBef>
                <a:spcPts val="1200"/>
              </a:spcBef>
              <a:buFont typeface="Wingdings" panose="05000000000000000000" pitchFamily="2" charset="2"/>
              <a:buChar char="Ø"/>
            </a:pPr>
            <a:r>
              <a:rPr lang="el-GR" sz="1600" dirty="0">
                <a:latin typeface="Calibri" panose="020F0502020204030204" pitchFamily="34" charset="0"/>
                <a:ea typeface="Calibri" panose="020F0502020204030204" pitchFamily="34" charset="0"/>
              </a:rPr>
              <a:t>Σ</a:t>
            </a:r>
            <a:r>
              <a:rPr lang="el-GR" sz="1600" dirty="0">
                <a:effectLst/>
                <a:latin typeface="Calibri" panose="020F0502020204030204" pitchFamily="34" charset="0"/>
                <a:ea typeface="Calibri" panose="020F0502020204030204" pitchFamily="34" charset="0"/>
              </a:rPr>
              <a:t>ημείο 18: Η θανάτωση ή η ενόχληση πτηνών και άλλων προστατευόμενων ειδών από έργα Α.Π.Ε. </a:t>
            </a:r>
            <a:r>
              <a:rPr lang="el-GR" sz="1600" b="1" dirty="0">
                <a:effectLst/>
                <a:latin typeface="Calibri" panose="020F0502020204030204" pitchFamily="34" charset="0"/>
                <a:ea typeface="Calibri" panose="020F0502020204030204" pitchFamily="34" charset="0"/>
              </a:rPr>
              <a:t>δεν θα θεωρείται εσκεμμένη </a:t>
            </a:r>
            <a:r>
              <a:rPr lang="el-GR" sz="1600" dirty="0">
                <a:effectLst/>
                <a:latin typeface="Calibri" panose="020F0502020204030204" pitchFamily="34" charset="0"/>
                <a:ea typeface="Calibri" panose="020F0502020204030204" pitchFamily="34" charset="0"/>
              </a:rPr>
              <a:t>(όρος που χρησιμοποιείται στο </a:t>
            </a:r>
            <a:r>
              <a:rPr lang="el-GR" sz="1600" dirty="0" err="1">
                <a:effectLst/>
                <a:latin typeface="Calibri" panose="020F0502020204030204" pitchFamily="34" charset="0"/>
                <a:ea typeface="Calibri" panose="020F0502020204030204" pitchFamily="34" charset="0"/>
              </a:rPr>
              <a:t>άρ</a:t>
            </a:r>
            <a:r>
              <a:rPr lang="el-GR" sz="1600" dirty="0">
                <a:effectLst/>
                <a:latin typeface="Calibri" panose="020F0502020204030204" pitchFamily="34" charset="0"/>
                <a:ea typeface="Calibri" panose="020F0502020204030204" pitchFamily="34" charset="0"/>
              </a:rPr>
              <a:t>. 5 της Οδηγίας για τα πτηνά και στο </a:t>
            </a:r>
            <a:r>
              <a:rPr lang="el-GR" sz="1600" dirty="0" err="1">
                <a:effectLst/>
                <a:latin typeface="Calibri" panose="020F0502020204030204" pitchFamily="34" charset="0"/>
                <a:ea typeface="Calibri" panose="020F0502020204030204" pitchFamily="34" charset="0"/>
              </a:rPr>
              <a:t>άρ</a:t>
            </a:r>
            <a:r>
              <a:rPr lang="el-GR" sz="1600" dirty="0">
                <a:effectLst/>
                <a:latin typeface="Calibri" panose="020F0502020204030204" pitchFamily="34" charset="0"/>
                <a:ea typeface="Calibri" panose="020F0502020204030204" pitchFamily="34" charset="0"/>
              </a:rPr>
              <a:t>. 12 της Οδηγίας </a:t>
            </a:r>
            <a:r>
              <a:rPr lang="en-US" sz="1600" dirty="0">
                <a:effectLst/>
                <a:latin typeface="Calibri" panose="020F0502020204030204" pitchFamily="34" charset="0"/>
                <a:ea typeface="Calibri" panose="020F0502020204030204" pitchFamily="34" charset="0"/>
              </a:rPr>
              <a:t>Natura</a:t>
            </a:r>
            <a:r>
              <a:rPr lang="el-GR" sz="1600" dirty="0">
                <a:effectLst/>
                <a:latin typeface="Calibri" panose="020F0502020204030204" pitchFamily="34" charset="0"/>
                <a:ea typeface="Calibri" panose="020F0502020204030204" pitchFamily="34" charset="0"/>
              </a:rPr>
              <a:t>) </a:t>
            </a:r>
            <a:r>
              <a:rPr lang="el-GR" sz="1600" b="1" dirty="0">
                <a:effectLst/>
                <a:latin typeface="Calibri" panose="020F0502020204030204" pitchFamily="34" charset="0"/>
                <a:ea typeface="Calibri" panose="020F0502020204030204" pitchFamily="34" charset="0"/>
              </a:rPr>
              <a:t>εάν ένα έργο έχει υιοθετήσει κατάλληλα μέτρα μετριασμού </a:t>
            </a:r>
            <a:r>
              <a:rPr lang="el-GR" sz="1600" dirty="0">
                <a:effectLst/>
                <a:latin typeface="Calibri" panose="020F0502020204030204" pitchFamily="34" charset="0"/>
                <a:ea typeface="Calibri" panose="020F0502020204030204" pitchFamily="34" charset="0"/>
              </a:rPr>
              <a:t>για την αποφυγή συγκρούσεων ή την αποφυγή διαταραχών, και εάν </a:t>
            </a:r>
            <a:r>
              <a:rPr lang="el-GR" sz="1600" b="1" dirty="0">
                <a:effectLst/>
                <a:latin typeface="Calibri" panose="020F0502020204030204" pitchFamily="34" charset="0"/>
                <a:ea typeface="Calibri" panose="020F0502020204030204" pitchFamily="34" charset="0"/>
              </a:rPr>
              <a:t>διενεργεί κατάλληλη παρακολούθηση </a:t>
            </a:r>
            <a:r>
              <a:rPr lang="el-GR" sz="1600" dirty="0">
                <a:effectLst/>
                <a:latin typeface="Calibri" panose="020F0502020204030204" pitchFamily="34" charset="0"/>
                <a:ea typeface="Calibri" panose="020F0502020204030204" pitchFamily="34" charset="0"/>
              </a:rPr>
              <a:t>για την αξιολόγηση της αποτελεσματικότητας τέτοιων μέτρων και, υπό το φως των </a:t>
            </a:r>
            <a:r>
              <a:rPr lang="el-GR" sz="1600" dirty="0">
                <a:latin typeface="Calibri" panose="020F0502020204030204" pitchFamily="34" charset="0"/>
              </a:rPr>
              <a:t>πληροφοριών που συγκεντρώθηκαν, λαμβάνει περαιτέρω μέτρα όπως απαιτείται για να διασφαλίσει ότι δεν θα υπάρχουν σημαντικές αρνητικές επιπτώσεις στον πληθυσμό του συγκεκριμένου είδους.</a:t>
            </a:r>
          </a:p>
          <a:p>
            <a:pPr marL="984250" indent="-444500" algn="just">
              <a:spcBef>
                <a:spcPts val="1200"/>
              </a:spcBef>
              <a:buFont typeface="Wingdings" panose="05000000000000000000" pitchFamily="2" charset="2"/>
              <a:buChar char="Ø"/>
            </a:pPr>
            <a:r>
              <a:rPr lang="el-GR" sz="1600" dirty="0">
                <a:latin typeface="Calibri" panose="020F0502020204030204" pitchFamily="34" charset="0"/>
              </a:rPr>
              <a:t>παρ. 24 της Σύστασης όπου συστήνεται ρητά </a:t>
            </a:r>
            <a:r>
              <a:rPr lang="el-GR" sz="1600" b="1" dirty="0">
                <a:latin typeface="Calibri" panose="020F0502020204030204" pitchFamily="34" charset="0"/>
              </a:rPr>
              <a:t>η εφαρμογή της προσέγγισης με βάση τον πληθυσμό για την προστασία της βιοποικιλότητας</a:t>
            </a:r>
            <a:r>
              <a:rPr lang="el-GR" sz="1600" dirty="0">
                <a:latin typeface="Calibri" panose="020F0502020204030204" pitchFamily="34" charset="0"/>
              </a:rPr>
              <a:t>: η θανάτωση ή η ενόχληση μεμονωμένων ατόμων δεν πρέπει να αποτελεί εμπόδιο στην ανάπτυξη έργων Α.Π.Ε. Τίθεται η απαίτηση μέτρων μετριασμού, παρακολούθησης της αποτελεσματικότητάς τους και λήψης περαιτέρω μέτρων για </a:t>
            </a:r>
            <a:r>
              <a:rPr lang="el-GR" sz="1600" b="1" dirty="0">
                <a:latin typeface="Calibri" panose="020F0502020204030204" pitchFamily="34" charset="0"/>
              </a:rPr>
              <a:t>να διασφαλιστεί ότι δεν υπάρχουν σημαντικές αρνητικές επιπτώσεις στον πληθυσμό του συγκεκριμένου είδους</a:t>
            </a:r>
            <a:r>
              <a:rPr lang="el-GR" sz="1600" dirty="0">
                <a:latin typeface="Calibri" panose="020F0502020204030204" pitchFamily="34" charset="0"/>
              </a:rPr>
              <a:t>. Εάν έχουν γίνει αυτά, η ενόχληση ή η θανάτωση μεμονωμένου ατόμου δεν θα πρέπει να θεωρείται εσκεμμένη και δεν πρέπει να εμπίπτει στο άρθρο 12 της Οδηγίας </a:t>
            </a:r>
            <a:r>
              <a:rPr lang="en-US" sz="1600" dirty="0">
                <a:latin typeface="Calibri" panose="020F0502020204030204" pitchFamily="34" charset="0"/>
              </a:rPr>
              <a:t>Natura</a:t>
            </a:r>
            <a:r>
              <a:rPr lang="el-GR" sz="1600" dirty="0">
                <a:latin typeface="Calibri" panose="020F0502020204030204" pitchFamily="34" charset="0"/>
              </a:rPr>
              <a:t>, ούτε στο άρθρο 5 της Οδηγίας για τα πτηνά. </a:t>
            </a:r>
            <a:endParaRPr lang="el-GR" dirty="0"/>
          </a:p>
        </p:txBody>
      </p:sp>
    </p:spTree>
    <p:extLst>
      <p:ext uri="{BB962C8B-B14F-4D97-AF65-F5344CB8AC3E}">
        <p14:creationId xmlns:p14="http://schemas.microsoft.com/office/powerpoint/2010/main" val="1919126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4E2A6-52BF-4DB8-8879-9F5D2EE1CBE3}"/>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Σχέδιο </a:t>
            </a:r>
            <a:r>
              <a:rPr kumimoji="0" lang="en-US"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REPowerEU</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a:t>
            </a:r>
            <a:r>
              <a:rPr lang="el-GR" b="1" dirty="0">
                <a:solidFill>
                  <a:schemeClr val="bg1"/>
                </a:solidFill>
                <a:latin typeface="Calibri" pitchFamily="34" charset="0"/>
                <a:ea typeface="+mj-ea"/>
                <a:cs typeface="Calibri" pitchFamily="34" charset="0"/>
              </a:rPr>
              <a:t>|</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2</a:t>
            </a:r>
            <a:r>
              <a:rPr kumimoji="0" lang="el-GR" b="1" i="0" u="none" strike="noStrike" kern="1200" cap="none" spc="0" normalizeH="0" baseline="30000" noProof="0" dirty="0">
                <a:ln>
                  <a:noFill/>
                </a:ln>
                <a:solidFill>
                  <a:schemeClr val="bg1"/>
                </a:solidFill>
                <a:effectLst/>
                <a:uLnTx/>
                <a:uFillTx/>
                <a:latin typeface="Calibri" pitchFamily="34" charset="0"/>
                <a:ea typeface="+mj-ea"/>
                <a:cs typeface="Calibri" pitchFamily="34" charset="0"/>
              </a:rPr>
              <a:t>ον</a:t>
            </a:r>
            <a:r>
              <a:rPr lang="el-GR" b="1" dirty="0">
                <a:solidFill>
                  <a:schemeClr val="bg1"/>
                </a:solidFill>
                <a:latin typeface="Calibri" pitchFamily="34" charset="0"/>
                <a:ea typeface="+mj-ea"/>
                <a:cs typeface="Calibri" pitchFamily="34" charset="0"/>
              </a:rPr>
              <a:t> :</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a:t>
            </a:r>
            <a:r>
              <a:rPr kumimoji="0" lang="en-US"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Renewables Go-to areas</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7" name="Picture 6" descr="Icon&#10;&#10;Description automatically generated">
            <a:extLst>
              <a:ext uri="{FF2B5EF4-FFF2-40B4-BE49-F238E27FC236}">
                <a16:creationId xmlns:a16="http://schemas.microsoft.com/office/drawing/2014/main" id="{FE481E4D-819B-4EAE-91CB-9112370016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
        <p:nvSpPr>
          <p:cNvPr id="9" name="TextBox 8">
            <a:extLst>
              <a:ext uri="{FF2B5EF4-FFF2-40B4-BE49-F238E27FC236}">
                <a16:creationId xmlns:a16="http://schemas.microsoft.com/office/drawing/2014/main" id="{8FAFC8BE-80B3-44B1-AF80-9A1CB6503332}"/>
              </a:ext>
            </a:extLst>
          </p:cNvPr>
          <p:cNvSpPr txBox="1"/>
          <p:nvPr/>
        </p:nvSpPr>
        <p:spPr>
          <a:xfrm>
            <a:off x="631558" y="2284902"/>
            <a:ext cx="7413523" cy="3570208"/>
          </a:xfrm>
          <a:prstGeom prst="rect">
            <a:avLst/>
          </a:prstGeom>
          <a:noFill/>
        </p:spPr>
        <p:txBody>
          <a:bodyPr wrap="square">
            <a:spAutoFit/>
          </a:bodyPr>
          <a:lstStyle/>
          <a:p>
            <a:pPr marL="541338" indent="-541338" algn="just">
              <a:spcBef>
                <a:spcPts val="1200"/>
              </a:spcBef>
            </a:pPr>
            <a:r>
              <a:rPr lang="en-US" b="0" i="0" dirty="0">
                <a:effectLst/>
                <a:latin typeface="-apple-system"/>
              </a:rPr>
              <a:t>✅</a:t>
            </a:r>
            <a:r>
              <a:rPr lang="el-GR" b="0" i="0" dirty="0">
                <a:effectLst/>
                <a:latin typeface="-apple-system"/>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Τα κράτη μέλη πρέπει να ορίσουν ευρύτερες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περιοχές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go</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για τις ανανεώσιμες πηγές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Έπειτα από μια στρατηγική περιβαλλοντική εκτίμηση για όλη την περιοχή, η κατασκευή των έργων Α.Π.Ε. θα πρέπει να εγκρίνεται εντός ενός έτους από την αίτηση.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79500" indent="-541338" algn="just">
              <a:spcBef>
                <a:spcPts val="1200"/>
              </a:spcBef>
              <a:buFont typeface="Wingdings" panose="05000000000000000000" pitchFamily="2" charset="2"/>
              <a:buChar char="Ø"/>
            </a:pPr>
            <a:r>
              <a:rPr lang="el-GR" sz="1600" dirty="0">
                <a:effectLst/>
                <a:latin typeface="Calibri" panose="020F0502020204030204" pitchFamily="34" charset="0"/>
                <a:ea typeface="Calibri" panose="020F0502020204030204" pitchFamily="34" charset="0"/>
                <a:cs typeface="Arial" panose="020B0604020202020204" pitchFamily="34" charset="0"/>
              </a:rPr>
              <a:t>Πρόκειται για σημαντική αλλαγή της βάσης της συζήτησης. Μέχρι τώρα στην Ελλάδα, </a:t>
            </a:r>
            <a:r>
              <a:rPr lang="el-GR" sz="1600" u="sng" dirty="0">
                <a:effectLst/>
                <a:latin typeface="Calibri" panose="020F0502020204030204" pitchFamily="34" charset="0"/>
                <a:ea typeface="Calibri" panose="020F0502020204030204" pitchFamily="34" charset="0"/>
                <a:cs typeface="Arial" panose="020B0604020202020204" pitchFamily="34" charset="0"/>
              </a:rPr>
              <a:t>η συνηθισμένη συντηρητική προσέγγιση ήταν ο καθορισμός μόνο ζωνών αποκλεισμού</a:t>
            </a:r>
            <a:r>
              <a:rPr lang="el-GR" sz="1600" dirty="0">
                <a:effectLst/>
                <a:latin typeface="Calibri" panose="020F0502020204030204" pitchFamily="34" charset="0"/>
                <a:ea typeface="Calibri" panose="020F0502020204030204" pitchFamily="34" charset="0"/>
                <a:cs typeface="Arial" panose="020B0604020202020204" pitchFamily="34" charset="0"/>
              </a:rPr>
              <a:t> στις οποίες απαγορεύεται να υποβληθεί αίτηση και μελέτη για ένα έργο, ενώ σε κάθε άλλη θέση εκτός αυτών των ζωνών, ο επενδυτής πρέπει να ακολουθήσει τη μακρά – </a:t>
            </a:r>
            <a:r>
              <a:rPr lang="el-GR" sz="1600" dirty="0" err="1">
                <a:effectLst/>
                <a:latin typeface="Calibri" panose="020F0502020204030204" pitchFamily="34" charset="0"/>
                <a:ea typeface="Calibri" panose="020F0502020204030204" pitchFamily="34" charset="0"/>
                <a:cs typeface="Arial" panose="020B0604020202020204" pitchFamily="34" charset="0"/>
              </a:rPr>
              <a:t>υπερ</a:t>
            </a:r>
            <a:r>
              <a:rPr lang="el-GR" sz="1600" dirty="0">
                <a:effectLst/>
                <a:latin typeface="Calibri" panose="020F0502020204030204" pitchFamily="34" charset="0"/>
                <a:ea typeface="Calibri" panose="020F0502020204030204" pitchFamily="34" charset="0"/>
                <a:cs typeface="Arial" panose="020B0604020202020204" pitchFamily="34" charset="0"/>
              </a:rPr>
              <a:t>-δεκαετή στην Ελλάδα – </a:t>
            </a:r>
            <a:r>
              <a:rPr lang="el-GR" sz="1600" dirty="0" err="1">
                <a:effectLst/>
                <a:latin typeface="Calibri" panose="020F0502020204030204" pitchFamily="34" charset="0"/>
                <a:ea typeface="Calibri" panose="020F0502020204030204" pitchFamily="34" charset="0"/>
                <a:cs typeface="Arial" panose="020B0604020202020204" pitchFamily="34" charset="0"/>
              </a:rPr>
              <a:t>αδειοδοτική</a:t>
            </a:r>
            <a:r>
              <a:rPr lang="el-GR" sz="1600" dirty="0">
                <a:effectLst/>
                <a:latin typeface="Calibri" panose="020F0502020204030204" pitchFamily="34" charset="0"/>
                <a:ea typeface="Calibri" panose="020F0502020204030204" pitchFamily="34" charset="0"/>
                <a:cs typeface="Arial" panose="020B0604020202020204" pitchFamily="34" charset="0"/>
              </a:rPr>
              <a:t> διαδικασία. Τώρα πρέπει να οριστούν ζώνες όπου οι αιτήσεις για Α.Π.Ε. δεν θα απορρίπτονται για </a:t>
            </a:r>
            <a:r>
              <a:rPr lang="el-GR" sz="1600" dirty="0" err="1">
                <a:effectLst/>
                <a:latin typeface="Calibri" panose="020F0502020204030204" pitchFamily="34" charset="0"/>
                <a:ea typeface="Calibri" panose="020F0502020204030204" pitchFamily="34" charset="0"/>
                <a:cs typeface="Arial" panose="020B0604020202020204" pitchFamily="34" charset="0"/>
              </a:rPr>
              <a:t>αδειοδοτικούς</a:t>
            </a:r>
            <a:r>
              <a:rPr lang="el-GR" sz="1600" dirty="0">
                <a:effectLst/>
                <a:latin typeface="Calibri" panose="020F0502020204030204" pitchFamily="34" charset="0"/>
                <a:ea typeface="Calibri" panose="020F0502020204030204" pitchFamily="34" charset="0"/>
                <a:cs typeface="Arial" panose="020B0604020202020204" pitchFamily="34" charset="0"/>
              </a:rPr>
              <a:t>  λόγους, οι δε λεπτομέρειες και όροι εγκατάστασής τους, θα καθορίζονται σε λιγότερο από ένα έτος.</a:t>
            </a:r>
            <a:endParaRPr lang="el-GR" dirty="0"/>
          </a:p>
        </p:txBody>
      </p:sp>
      <p:sp>
        <p:nvSpPr>
          <p:cNvPr id="5" name="Rounded Rectangle 9">
            <a:extLst>
              <a:ext uri="{FF2B5EF4-FFF2-40B4-BE49-F238E27FC236}">
                <a16:creationId xmlns:a16="http://schemas.microsoft.com/office/drawing/2014/main" id="{42798C56-20CA-4586-D80D-640433C6EC1A}"/>
              </a:ext>
            </a:extLst>
          </p:cNvPr>
          <p:cNvSpPr/>
          <p:nvPr/>
        </p:nvSpPr>
        <p:spPr>
          <a:xfrm>
            <a:off x="3191608" y="1175610"/>
            <a:ext cx="3132992" cy="61802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lnSpc>
                <a:spcPct val="90000"/>
              </a:lnSpc>
              <a:defRPr/>
            </a:pPr>
            <a:r>
              <a:rPr lang="el-GR" sz="2000" b="1" dirty="0">
                <a:solidFill>
                  <a:srgbClr val="1F497D">
                    <a:lumMod val="75000"/>
                  </a:srgbClr>
                </a:solidFill>
                <a:latin typeface="GillSans"/>
              </a:rPr>
              <a:t>Περιοχές </a:t>
            </a:r>
            <a:r>
              <a:rPr lang="en-US" sz="2000" b="1" dirty="0">
                <a:solidFill>
                  <a:srgbClr val="1F497D">
                    <a:lumMod val="75000"/>
                  </a:srgbClr>
                </a:solidFill>
                <a:latin typeface="GillSans"/>
              </a:rPr>
              <a:t>“Go-to”</a:t>
            </a:r>
            <a:r>
              <a:rPr lang="el-GR" sz="2000" b="1" dirty="0">
                <a:solidFill>
                  <a:srgbClr val="1F497D">
                    <a:lumMod val="75000"/>
                  </a:srgbClr>
                </a:solidFill>
                <a:latin typeface="GillSans"/>
              </a:rPr>
              <a:t> για Α.Π.Ε.</a:t>
            </a:r>
            <a:r>
              <a:rPr lang="en-US" sz="2000" b="1" dirty="0">
                <a:solidFill>
                  <a:srgbClr val="1F497D">
                    <a:lumMod val="75000"/>
                  </a:srgbClr>
                </a:solidFill>
                <a:latin typeface="GillSans"/>
              </a:rPr>
              <a:t> </a:t>
            </a:r>
            <a:endParaRPr lang="en-GB" sz="2000" dirty="0">
              <a:solidFill>
                <a:srgbClr val="1F497D">
                  <a:lumMod val="75000"/>
                </a:srgbClr>
              </a:solidFill>
              <a:latin typeface="GillSans"/>
            </a:endParaRPr>
          </a:p>
        </p:txBody>
      </p:sp>
    </p:spTree>
    <p:extLst>
      <p:ext uri="{BB962C8B-B14F-4D97-AF65-F5344CB8AC3E}">
        <p14:creationId xmlns:p14="http://schemas.microsoft.com/office/powerpoint/2010/main" val="358167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4E2A6-52BF-4DB8-8879-9F5D2EE1CBE3}"/>
              </a:ext>
            </a:extLst>
          </p:cNvPr>
          <p:cNvSpPr txBox="1">
            <a:spLocks/>
          </p:cNvSpPr>
          <p:nvPr/>
        </p:nvSpPr>
        <p:spPr>
          <a:xfrm>
            <a:off x="0" y="404664"/>
            <a:ext cx="8280000" cy="360000"/>
          </a:xfrm>
          <a:prstGeom prst="rect">
            <a:avLst/>
          </a:prstGeom>
          <a:solidFill>
            <a:schemeClr val="tx2"/>
          </a:solidFill>
          <a:scene3d>
            <a:camera prst="orthographicFront"/>
            <a:lightRig rig="threePt" dir="t"/>
          </a:scene3d>
          <a:sp3d>
            <a:bevelT w="38100"/>
          </a:sp3d>
        </p:spPr>
        <p:txBody>
          <a:bodyPr vert="horz" anchor="ctr">
            <a:noAutofit/>
          </a:bodyPr>
          <a:lstStyle/>
          <a:p>
            <a:pPr lvl="0">
              <a:spcBef>
                <a:spcPct val="0"/>
              </a:spcBef>
              <a:defRPr/>
            </a:pP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Σχέδιο </a:t>
            </a:r>
            <a:r>
              <a:rPr kumimoji="0" lang="en-US"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REPowerEU</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a:t>
            </a:r>
            <a:r>
              <a:rPr lang="el-GR" b="1" dirty="0">
                <a:solidFill>
                  <a:schemeClr val="bg1"/>
                </a:solidFill>
                <a:latin typeface="Calibri" pitchFamily="34" charset="0"/>
                <a:ea typeface="+mj-ea"/>
                <a:cs typeface="Calibri" pitchFamily="34" charset="0"/>
              </a:rPr>
              <a:t>|</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3</a:t>
            </a:r>
            <a:r>
              <a:rPr kumimoji="0" lang="el-GR" b="1" i="0" u="none" strike="noStrike" kern="1200" cap="none" spc="0" normalizeH="0" baseline="30000" noProof="0" dirty="0">
                <a:ln>
                  <a:noFill/>
                </a:ln>
                <a:solidFill>
                  <a:schemeClr val="bg1"/>
                </a:solidFill>
                <a:effectLst/>
                <a:uLnTx/>
                <a:uFillTx/>
                <a:latin typeface="Calibri" pitchFamily="34" charset="0"/>
                <a:ea typeface="+mj-ea"/>
                <a:cs typeface="Calibri" pitchFamily="34" charset="0"/>
              </a:rPr>
              <a:t>ον</a:t>
            </a:r>
            <a:r>
              <a:rPr lang="el-GR" b="1" dirty="0">
                <a:solidFill>
                  <a:schemeClr val="bg1"/>
                </a:solidFill>
                <a:latin typeface="Calibri" pitchFamily="34" charset="0"/>
                <a:ea typeface="+mj-ea"/>
                <a:cs typeface="Calibri" pitchFamily="34" charset="0"/>
              </a:rPr>
              <a:t> :</a:t>
            </a:r>
            <a:r>
              <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rPr>
              <a:t> Απλοποίηση της </a:t>
            </a:r>
            <a:r>
              <a:rPr kumimoji="0" lang="el-GR" b="1" i="0" u="none" strike="noStrike" kern="1200" cap="none" spc="0" normalizeH="0" baseline="0" noProof="0" dirty="0" err="1">
                <a:ln>
                  <a:noFill/>
                </a:ln>
                <a:solidFill>
                  <a:schemeClr val="bg1"/>
                </a:solidFill>
                <a:effectLst/>
                <a:uLnTx/>
                <a:uFillTx/>
                <a:latin typeface="Calibri" pitchFamily="34" charset="0"/>
                <a:ea typeface="+mj-ea"/>
                <a:cs typeface="Calibri" pitchFamily="34" charset="0"/>
              </a:rPr>
              <a:t>αδειοδότησης</a:t>
            </a:r>
            <a:endParaRPr kumimoji="0" lang="el-GR" b="1" i="0" u="none" strike="noStrike" kern="1200" cap="none" spc="0" normalizeH="0" baseline="0" noProof="0" dirty="0">
              <a:ln>
                <a:noFill/>
              </a:ln>
              <a:solidFill>
                <a:schemeClr val="bg1"/>
              </a:solidFill>
              <a:effectLst/>
              <a:uLnTx/>
              <a:uFillTx/>
              <a:latin typeface="Calibri" pitchFamily="34" charset="0"/>
              <a:ea typeface="+mj-ea"/>
              <a:cs typeface="Calibri" pitchFamily="34" charset="0"/>
            </a:endParaRPr>
          </a:p>
        </p:txBody>
      </p:sp>
      <p:pic>
        <p:nvPicPr>
          <p:cNvPr id="7" name="Picture 6" descr="Icon&#10;&#10;Description automatically generated">
            <a:extLst>
              <a:ext uri="{FF2B5EF4-FFF2-40B4-BE49-F238E27FC236}">
                <a16:creationId xmlns:a16="http://schemas.microsoft.com/office/drawing/2014/main" id="{FE481E4D-819B-4EAE-91CB-9112370016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94" r="9992" b="7500"/>
          <a:stretch/>
        </p:blipFill>
        <p:spPr>
          <a:xfrm>
            <a:off x="8141107" y="137422"/>
            <a:ext cx="855407" cy="865468"/>
          </a:xfrm>
          <a:prstGeom prst="rect">
            <a:avLst/>
          </a:prstGeom>
        </p:spPr>
      </p:pic>
      <p:sp>
        <p:nvSpPr>
          <p:cNvPr id="5" name="Rounded Rectangle 9">
            <a:extLst>
              <a:ext uri="{FF2B5EF4-FFF2-40B4-BE49-F238E27FC236}">
                <a16:creationId xmlns:a16="http://schemas.microsoft.com/office/drawing/2014/main" id="{42798C56-20CA-4586-D80D-640433C6EC1A}"/>
              </a:ext>
            </a:extLst>
          </p:cNvPr>
          <p:cNvSpPr/>
          <p:nvPr/>
        </p:nvSpPr>
        <p:spPr>
          <a:xfrm>
            <a:off x="3191608" y="1175610"/>
            <a:ext cx="3132992" cy="618021"/>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lnSpc>
                <a:spcPct val="90000"/>
              </a:lnSpc>
              <a:defRPr/>
            </a:pPr>
            <a:r>
              <a:rPr lang="el-GR" sz="2000" b="1" dirty="0" err="1">
                <a:solidFill>
                  <a:srgbClr val="1F497D">
                    <a:lumMod val="75000"/>
                  </a:srgbClr>
                </a:solidFill>
                <a:latin typeface="GillSans"/>
              </a:rPr>
              <a:t>Αδειοδότηση</a:t>
            </a:r>
            <a:r>
              <a:rPr lang="el-GR" sz="2000" b="1" dirty="0">
                <a:solidFill>
                  <a:srgbClr val="1F497D">
                    <a:lumMod val="75000"/>
                  </a:srgbClr>
                </a:solidFill>
                <a:latin typeface="GillSans"/>
              </a:rPr>
              <a:t> σε 2 έτη</a:t>
            </a:r>
            <a:endParaRPr lang="en-GB" sz="2000" dirty="0">
              <a:solidFill>
                <a:srgbClr val="1F497D">
                  <a:lumMod val="75000"/>
                </a:srgbClr>
              </a:solidFill>
              <a:latin typeface="GillSans"/>
            </a:endParaRPr>
          </a:p>
        </p:txBody>
      </p:sp>
      <p:sp>
        <p:nvSpPr>
          <p:cNvPr id="10" name="TextBox 9">
            <a:extLst>
              <a:ext uri="{FF2B5EF4-FFF2-40B4-BE49-F238E27FC236}">
                <a16:creationId xmlns:a16="http://schemas.microsoft.com/office/drawing/2014/main" id="{9813650C-F5DD-5A2F-B957-8476994AD4E6}"/>
              </a:ext>
            </a:extLst>
          </p:cNvPr>
          <p:cNvSpPr txBox="1"/>
          <p:nvPr/>
        </p:nvSpPr>
        <p:spPr>
          <a:xfrm>
            <a:off x="631557" y="2283435"/>
            <a:ext cx="7413523" cy="3600986"/>
          </a:xfrm>
          <a:prstGeom prst="rect">
            <a:avLst/>
          </a:prstGeom>
          <a:noFill/>
        </p:spPr>
        <p:txBody>
          <a:bodyPr wrap="square">
            <a:spAutoFit/>
          </a:bodyPr>
          <a:lstStyle/>
          <a:p>
            <a:pPr marL="541338" indent="-541338" algn="just">
              <a:spcBef>
                <a:spcPts val="1200"/>
              </a:spcBef>
            </a:pPr>
            <a:r>
              <a:rPr lang="en-US" b="0" i="0" dirty="0">
                <a:effectLst/>
                <a:latin typeface="-apple-system"/>
              </a:rPr>
              <a:t>✅ </a:t>
            </a:r>
            <a:r>
              <a:rPr lang="el-GR" b="0" i="0" dirty="0">
                <a:effectLst/>
                <a:latin typeface="-apple-system"/>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Για τις υπόλοιπες περιοχές, το σχέδιο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REPowerEU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διατηρεί τις υφιστάμενες προθεσμίες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αδειοδότησης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ήδη προβλέπονται στην Ευρωπαϊκή Οδηγία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δύο χρόνια για τα νέα έργα και ένα έτος για τα έργα ριζικής ανακαίνισης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repowering</a:t>
            </a:r>
            <a:r>
              <a:rPr lang="el-GR" sz="1800" b="1" dirty="0">
                <a:effectLst/>
                <a:latin typeface="Calibri" panose="020F0502020204030204" pitchFamily="34" charset="0"/>
                <a:ea typeface="Calibri" panose="020F0502020204030204" pitchFamily="34" charset="0"/>
                <a:cs typeface="Times New Roman" panose="02020603050405020304" pitchFamily="18" charset="0"/>
              </a:rPr>
              <a:t>)</a:t>
            </a:r>
            <a:r>
              <a:rPr lang="el-GR" sz="1800" dirty="0">
                <a:effectLst/>
                <a:latin typeface="Calibri" panose="020F0502020204030204" pitchFamily="34" charset="0"/>
                <a:ea typeface="Calibri" panose="020F0502020204030204" pitchFamily="34" charset="0"/>
                <a:cs typeface="Times New Roman" panose="02020603050405020304" pitchFamily="18" charset="0"/>
              </a:rPr>
              <a:t>. Διευκρινίζεται με σαφήνεια ότι η υφιστάμενη διετής προθεσμία αφορά όλες τις άδειες, συμπεριλαμβανομένης της εκτίμησης περιβαλλοντικών επιπτώσεων.</a:t>
            </a:r>
          </a:p>
          <a:p>
            <a:pPr marL="541338" indent="-541338" algn="just">
              <a:spcBef>
                <a:spcPts val="1200"/>
              </a:spcBef>
            </a:pPr>
            <a:r>
              <a:rPr lang="el-GR" dirty="0">
                <a:latin typeface="Calibri" panose="020F0502020204030204" pitchFamily="34" charset="0"/>
                <a:cs typeface="Times New Roman" panose="02020603050405020304" pitchFamily="18" charset="0"/>
              </a:rPr>
              <a:t>	Μειώνεται επίσης ο χρόνος κατά τον οποίο μπορεί να επεκταθεί η διετής προθεσμία από 1 έτος σε 3 μήνες.</a:t>
            </a:r>
            <a:endParaRPr lang="en-US" dirty="0">
              <a:latin typeface="Calibri" panose="020F0502020204030204" pitchFamily="34" charset="0"/>
              <a:cs typeface="Times New Roman" panose="02020603050405020304" pitchFamily="18" charset="0"/>
            </a:endParaRPr>
          </a:p>
          <a:p>
            <a:pPr marL="1079500" indent="-539750" algn="just">
              <a:spcBef>
                <a:spcPts val="1200"/>
              </a:spcBef>
              <a:buFont typeface="Wingdings" panose="05000000000000000000" pitchFamily="2" charset="2"/>
              <a:buChar char="Ø"/>
              <a:tabLst>
                <a:tab pos="1079500" algn="l"/>
              </a:tabLst>
            </a:pPr>
            <a:r>
              <a:rPr lang="el-GR" sz="1600" dirty="0">
                <a:latin typeface="Calibri" panose="020F0502020204030204" pitchFamily="34" charset="0"/>
                <a:cs typeface="Arial" panose="020B0604020202020204" pitchFamily="34" charset="0"/>
              </a:rPr>
              <a:t>Ριζική αναθεώρηση της προσέγγισης που ακολουθείται στην Ελλάδα, </a:t>
            </a:r>
            <a:r>
              <a:rPr lang="el-GR" sz="1600" b="1" u="sng" dirty="0">
                <a:latin typeface="Calibri" panose="020F0502020204030204" pitchFamily="34" charset="0"/>
                <a:cs typeface="Arial" panose="020B0604020202020204" pitchFamily="34" charset="0"/>
              </a:rPr>
              <a:t>ειδικά ως προς τη διαδικασία τροποποίησης υφιστάμενων ΑΕΠΟ</a:t>
            </a:r>
            <a:endParaRPr lang="en-US" sz="1600" b="1" u="sng" dirty="0">
              <a:latin typeface="Calibri" panose="020F0502020204030204" pitchFamily="34" charset="0"/>
              <a:cs typeface="Arial" panose="020B0604020202020204" pitchFamily="34" charset="0"/>
            </a:endParaRPr>
          </a:p>
          <a:p>
            <a:pPr marL="541338" indent="-541338" algn="just">
              <a:spcBef>
                <a:spcPts val="1200"/>
              </a:spcBef>
            </a:pPr>
            <a:endParaRPr lang="el-GR" dirty="0"/>
          </a:p>
        </p:txBody>
      </p:sp>
    </p:spTree>
    <p:extLst>
      <p:ext uri="{BB962C8B-B14F-4D97-AF65-F5344CB8AC3E}">
        <p14:creationId xmlns:p14="http://schemas.microsoft.com/office/powerpoint/2010/main" val="18806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0000" dirty="0"/>
              <a:t>2</a:t>
            </a:r>
            <a:endParaRPr lang="en-US" sz="10000" dirty="0"/>
          </a:p>
          <a:p>
            <a:pPr algn="ctr"/>
            <a:endParaRPr lang="en-US" dirty="0"/>
          </a:p>
          <a:p>
            <a:pPr algn="ctr"/>
            <a:r>
              <a:rPr lang="el-GR" sz="4000" dirty="0">
                <a:latin typeface="GillSans"/>
              </a:rPr>
              <a:t>Αιολική Ενέργεια</a:t>
            </a:r>
            <a:r>
              <a:rPr lang="en-US" sz="4000" dirty="0">
                <a:latin typeface="GillSans"/>
              </a:rPr>
              <a:t> &amp;</a:t>
            </a:r>
            <a:r>
              <a:rPr lang="el-GR" sz="4000" dirty="0">
                <a:latin typeface="GillSans"/>
              </a:rPr>
              <a:t> Δίκτυο </a:t>
            </a:r>
            <a:r>
              <a:rPr lang="en-US" sz="4000" dirty="0">
                <a:latin typeface="GillSans"/>
              </a:rPr>
              <a:t>Natura</a:t>
            </a:r>
            <a:r>
              <a:rPr lang="el-GR" sz="4000" dirty="0">
                <a:latin typeface="GillSans"/>
              </a:rPr>
              <a:t> 2000</a:t>
            </a:r>
          </a:p>
        </p:txBody>
      </p:sp>
      <p:pic>
        <p:nvPicPr>
          <p:cNvPr id="5" name="Picture 4" descr="IMG_1557.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562475" y="1191"/>
            <a:ext cx="4608512" cy="6858000"/>
          </a:xfrm>
          <a:prstGeom prst="rect">
            <a:avLst/>
          </a:prstGeom>
          <a:ln>
            <a:noFill/>
          </a:ln>
        </p:spPr>
      </p:pic>
    </p:spTree>
    <p:extLst>
      <p:ext uri="{BB962C8B-B14F-4D97-AF65-F5344CB8AC3E}">
        <p14:creationId xmlns:p14="http://schemas.microsoft.com/office/powerpoint/2010/main" val="2854059325"/>
      </p:ext>
    </p:extLst>
  </p:cSld>
  <p:clrMapOvr>
    <a:masterClrMapping/>
  </p:clrMapOvr>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TEMPLATE-PGO(16_9)</Template>
  <TotalTime>11307</TotalTime>
  <Words>1655</Words>
  <Application>Microsoft Office PowerPoint</Application>
  <PresentationFormat>On-screen Show (4:3)</PresentationFormat>
  <Paragraphs>130</Paragraphs>
  <Slides>22</Slides>
  <Notes>14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-apple-system</vt:lpstr>
      <vt:lpstr>Arial</vt:lpstr>
      <vt:lpstr>ArialMT</vt:lpstr>
      <vt:lpstr>Calibri</vt:lpstr>
      <vt:lpstr>Calibri Light</vt:lpstr>
      <vt:lpstr>GillSans</vt:lpstr>
      <vt:lpstr>Helvetica</vt:lpstr>
      <vt:lpstr>Open Sans</vt:lpstr>
      <vt:lpstr>Roboto</vt:lpstr>
      <vt:lpstr>Roboto Light</vt:lpstr>
      <vt:lpstr>Wingdings</vt:lpstr>
      <vt:lpstr>Template PresentationGo</vt:lpstr>
      <vt:lpstr>Template PresentationGo Dark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Πρέπει να αλλάξουμε οπτική  για να μη χρειαστεί να αλλάξουμε πλανήτη</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Hierarchy List</dc:title>
  <dc:creator>ELETAEN</dc:creator>
  <dc:description>© Copyright PresentationGO.com</dc:description>
  <cp:lastModifiedBy>Panagiotis Papastamatiou</cp:lastModifiedBy>
  <cp:revision>97</cp:revision>
  <dcterms:created xsi:type="dcterms:W3CDTF">2014-11-26T05:14:11Z</dcterms:created>
  <dcterms:modified xsi:type="dcterms:W3CDTF">2022-06-19T06:17:37Z</dcterms:modified>
  <cp:category>Charts &amp; Diagrams</cp:category>
</cp:coreProperties>
</file>